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5" r:id="rId1"/>
  </p:sldMasterIdLst>
  <p:sldIdLst>
    <p:sldId id="275" r:id="rId2"/>
    <p:sldId id="258" r:id="rId3"/>
    <p:sldId id="271" r:id="rId4"/>
    <p:sldId id="259" r:id="rId5"/>
    <p:sldId id="260" r:id="rId6"/>
    <p:sldId id="261" r:id="rId7"/>
    <p:sldId id="262" r:id="rId8"/>
    <p:sldId id="263" r:id="rId9"/>
    <p:sldId id="272" r:id="rId10"/>
    <p:sldId id="264" r:id="rId11"/>
    <p:sldId id="265" r:id="rId12"/>
    <p:sldId id="266" r:id="rId13"/>
    <p:sldId id="267" r:id="rId14"/>
    <p:sldId id="273" r:id="rId15"/>
    <p:sldId id="268" r:id="rId16"/>
    <p:sldId id="269" r:id="rId17"/>
    <p:sldId id="274" r:id="rId18"/>
    <p:sldId id="270"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9" d="100"/>
          <a:sy n="119" d="100"/>
        </p:scale>
        <p:origin x="-27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89C4E6B8-B42E-49BF-8D4C-094EC8BE7A1A}"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1707970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9C4E6B8-B42E-49BF-8D4C-094EC8BE7A1A}"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537501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9C4E6B8-B42E-49BF-8D4C-094EC8BE7A1A}"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00809E-01F1-4CE2-AE6E-EDE5D910C7D7}"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938392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9C4E6B8-B42E-49BF-8D4C-094EC8BE7A1A}"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2209261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9C4E6B8-B42E-49BF-8D4C-094EC8BE7A1A}"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00809E-01F1-4CE2-AE6E-EDE5D910C7D7}"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903913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9C4E6B8-B42E-49BF-8D4C-094EC8BE7A1A}"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4317852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9C4E6B8-B42E-49BF-8D4C-094EC8BE7A1A}"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4767623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9C4E6B8-B42E-49BF-8D4C-094EC8BE7A1A}"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592516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9C4E6B8-B42E-49BF-8D4C-094EC8BE7A1A}"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3987752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89C4E6B8-B42E-49BF-8D4C-094EC8BE7A1A}" type="datetimeFigureOut">
              <a:rPr lang="ru-RU" smtClean="0"/>
              <a:t>07.12.2017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232611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89C4E6B8-B42E-49BF-8D4C-094EC8BE7A1A}" type="datetimeFigureOut">
              <a:rPr lang="ru-RU" smtClean="0"/>
              <a:t>07.12.2017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3852725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89C4E6B8-B42E-49BF-8D4C-094EC8BE7A1A}" type="datetimeFigureOut">
              <a:rPr lang="ru-RU" smtClean="0"/>
              <a:t>07.12.2017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1334267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89C4E6B8-B42E-49BF-8D4C-094EC8BE7A1A}" type="datetimeFigureOut">
              <a:rPr lang="ru-RU" smtClean="0"/>
              <a:t>07.12.2017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341488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C4E6B8-B42E-49BF-8D4C-094EC8BE7A1A}" type="datetimeFigureOut">
              <a:rPr lang="ru-RU" smtClean="0"/>
              <a:t>07.12.2017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2232076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89C4E6B8-B42E-49BF-8D4C-094EC8BE7A1A}" type="datetimeFigureOut">
              <a:rPr lang="ru-RU" smtClean="0"/>
              <a:t>07.12.2017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12020262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9C4E6B8-B42E-49BF-8D4C-094EC8BE7A1A}" type="datetimeFigureOut">
              <a:rPr lang="ru-RU" smtClean="0"/>
              <a:t>07.12.2017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400809E-01F1-4CE2-AE6E-EDE5D910C7D7}" type="slidenum">
              <a:rPr lang="ru-RU" smtClean="0"/>
              <a:t>‹#›</a:t>
            </a:fld>
            <a:endParaRPr lang="ru-RU"/>
          </a:p>
        </p:txBody>
      </p:sp>
    </p:spTree>
    <p:extLst>
      <p:ext uri="{BB962C8B-B14F-4D97-AF65-F5344CB8AC3E}">
        <p14:creationId xmlns:p14="http://schemas.microsoft.com/office/powerpoint/2010/main" val="130341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9C4E6B8-B42E-49BF-8D4C-094EC8BE7A1A}" type="datetimeFigureOut">
              <a:rPr lang="ru-RU" smtClean="0"/>
              <a:t>07.12.2017</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F400809E-01F1-4CE2-AE6E-EDE5D910C7D7}" type="slidenum">
              <a:rPr lang="ru-RU" smtClean="0"/>
              <a:t>‹#›</a:t>
            </a:fld>
            <a:endParaRPr lang="ru-RU"/>
          </a:p>
        </p:txBody>
      </p:sp>
    </p:spTree>
    <p:extLst>
      <p:ext uri="{BB962C8B-B14F-4D97-AF65-F5344CB8AC3E}">
        <p14:creationId xmlns:p14="http://schemas.microsoft.com/office/powerpoint/2010/main" val="2892212643"/>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 id="2147483847" r:id="rId12"/>
    <p:sldLayoutId id="2147483848" r:id="rId13"/>
    <p:sldLayoutId id="2147483849" r:id="rId14"/>
    <p:sldLayoutId id="2147483850" r:id="rId15"/>
    <p:sldLayoutId id="2147483851"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media/image82.jpeg"/><Relationship Id="rId7" Type="http://schemas.openxmlformats.org/officeDocument/2006/relationships/image" Target="../media/image86.jpeg"/><Relationship Id="rId2" Type="http://schemas.openxmlformats.org/officeDocument/2006/relationships/image" Target="../media/image81.jpeg"/><Relationship Id="rId1" Type="http://schemas.openxmlformats.org/officeDocument/2006/relationships/slideLayout" Target="../slideLayouts/slideLayout8.xml"/><Relationship Id="rId6" Type="http://schemas.openxmlformats.org/officeDocument/2006/relationships/image" Target="../media/image85.jpeg"/><Relationship Id="rId11" Type="http://schemas.openxmlformats.org/officeDocument/2006/relationships/image" Target="../media/image90.jpeg"/><Relationship Id="rId5" Type="http://schemas.openxmlformats.org/officeDocument/2006/relationships/image" Target="../media/image84.jpeg"/><Relationship Id="rId10" Type="http://schemas.openxmlformats.org/officeDocument/2006/relationships/image" Target="../media/image89.jpeg"/><Relationship Id="rId4" Type="http://schemas.openxmlformats.org/officeDocument/2006/relationships/image" Target="../media/image83.jpeg"/><Relationship Id="rId9" Type="http://schemas.openxmlformats.org/officeDocument/2006/relationships/image" Target="../media/image88.jpeg"/></Relationships>
</file>

<file path=ppt/slides/_rels/slide11.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image" Target="../media/image92.jpeg"/><Relationship Id="rId7" Type="http://schemas.openxmlformats.org/officeDocument/2006/relationships/image" Target="../media/image96.jpeg"/><Relationship Id="rId2" Type="http://schemas.openxmlformats.org/officeDocument/2006/relationships/image" Target="../media/image91.jpeg"/><Relationship Id="rId1" Type="http://schemas.openxmlformats.org/officeDocument/2006/relationships/slideLayout" Target="../slideLayouts/slideLayout8.xml"/><Relationship Id="rId6" Type="http://schemas.openxmlformats.org/officeDocument/2006/relationships/image" Target="../media/image95.jpeg"/><Relationship Id="rId11" Type="http://schemas.openxmlformats.org/officeDocument/2006/relationships/image" Target="../media/image100.jpeg"/><Relationship Id="rId5" Type="http://schemas.openxmlformats.org/officeDocument/2006/relationships/image" Target="../media/image94.jpeg"/><Relationship Id="rId10" Type="http://schemas.openxmlformats.org/officeDocument/2006/relationships/image" Target="../media/image99.jpeg"/><Relationship Id="rId4" Type="http://schemas.openxmlformats.org/officeDocument/2006/relationships/image" Target="../media/image93.jpeg"/><Relationship Id="rId9" Type="http://schemas.openxmlformats.org/officeDocument/2006/relationships/image" Target="../media/image98.jpeg"/></Relationships>
</file>

<file path=ppt/slides/_rels/slide12.xml.rels><?xml version="1.0" encoding="UTF-8" standalone="yes"?>
<Relationships xmlns="http://schemas.openxmlformats.org/package/2006/relationships"><Relationship Id="rId8" Type="http://schemas.openxmlformats.org/officeDocument/2006/relationships/image" Target="../media/image107.jpeg"/><Relationship Id="rId3" Type="http://schemas.openxmlformats.org/officeDocument/2006/relationships/image" Target="../media/image102.jpeg"/><Relationship Id="rId7" Type="http://schemas.openxmlformats.org/officeDocument/2006/relationships/image" Target="../media/image106.jpeg"/><Relationship Id="rId2" Type="http://schemas.openxmlformats.org/officeDocument/2006/relationships/image" Target="../media/image101.jpeg"/><Relationship Id="rId1" Type="http://schemas.openxmlformats.org/officeDocument/2006/relationships/slideLayout" Target="../slideLayouts/slideLayout8.xml"/><Relationship Id="rId6" Type="http://schemas.openxmlformats.org/officeDocument/2006/relationships/image" Target="../media/image105.jpeg"/><Relationship Id="rId11" Type="http://schemas.openxmlformats.org/officeDocument/2006/relationships/image" Target="../media/image110.jpeg"/><Relationship Id="rId5" Type="http://schemas.openxmlformats.org/officeDocument/2006/relationships/image" Target="../media/image104.jpeg"/><Relationship Id="rId10" Type="http://schemas.openxmlformats.org/officeDocument/2006/relationships/image" Target="../media/image109.jpeg"/><Relationship Id="rId4" Type="http://schemas.openxmlformats.org/officeDocument/2006/relationships/image" Target="../media/image103.jpeg"/><Relationship Id="rId9" Type="http://schemas.openxmlformats.org/officeDocument/2006/relationships/image" Target="../media/image108.jpeg"/></Relationships>
</file>

<file path=ppt/slides/_rels/slide13.xml.rels><?xml version="1.0" encoding="UTF-8" standalone="yes"?>
<Relationships xmlns="http://schemas.openxmlformats.org/package/2006/relationships"><Relationship Id="rId8" Type="http://schemas.openxmlformats.org/officeDocument/2006/relationships/image" Target="../media/image117.jpeg"/><Relationship Id="rId3" Type="http://schemas.openxmlformats.org/officeDocument/2006/relationships/image" Target="../media/image112.jpeg"/><Relationship Id="rId7" Type="http://schemas.openxmlformats.org/officeDocument/2006/relationships/image" Target="../media/image116.jpeg"/><Relationship Id="rId12" Type="http://schemas.openxmlformats.org/officeDocument/2006/relationships/image" Target="../media/image121.jpeg"/><Relationship Id="rId2" Type="http://schemas.openxmlformats.org/officeDocument/2006/relationships/image" Target="../media/image111.jpeg"/><Relationship Id="rId1" Type="http://schemas.openxmlformats.org/officeDocument/2006/relationships/slideLayout" Target="../slideLayouts/slideLayout8.xml"/><Relationship Id="rId6" Type="http://schemas.openxmlformats.org/officeDocument/2006/relationships/image" Target="../media/image115.jpeg"/><Relationship Id="rId11" Type="http://schemas.openxmlformats.org/officeDocument/2006/relationships/image" Target="../media/image120.jpeg"/><Relationship Id="rId5" Type="http://schemas.openxmlformats.org/officeDocument/2006/relationships/image" Target="../media/image114.jpeg"/><Relationship Id="rId10" Type="http://schemas.openxmlformats.org/officeDocument/2006/relationships/image" Target="../media/image119.jpeg"/><Relationship Id="rId4" Type="http://schemas.openxmlformats.org/officeDocument/2006/relationships/image" Target="../media/image113.jpeg"/><Relationship Id="rId9" Type="http://schemas.openxmlformats.org/officeDocument/2006/relationships/image" Target="../media/image118.jpeg"/></Relationships>
</file>

<file path=ppt/slides/_rels/slide14.xml.rels><?xml version="1.0" encoding="UTF-8" standalone="yes"?>
<Relationships xmlns="http://schemas.openxmlformats.org/package/2006/relationships"><Relationship Id="rId8" Type="http://schemas.openxmlformats.org/officeDocument/2006/relationships/image" Target="../media/image128.jpeg"/><Relationship Id="rId3" Type="http://schemas.openxmlformats.org/officeDocument/2006/relationships/image" Target="../media/image123.jpeg"/><Relationship Id="rId7" Type="http://schemas.openxmlformats.org/officeDocument/2006/relationships/image" Target="../media/image127.jpeg"/><Relationship Id="rId2" Type="http://schemas.openxmlformats.org/officeDocument/2006/relationships/image" Target="../media/image122.jpeg"/><Relationship Id="rId1" Type="http://schemas.openxmlformats.org/officeDocument/2006/relationships/slideLayout" Target="../slideLayouts/slideLayout8.xm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image" Target="../media/image124.jpeg"/><Relationship Id="rId9" Type="http://schemas.openxmlformats.org/officeDocument/2006/relationships/image" Target="../media/image129.jpeg"/></Relationships>
</file>

<file path=ppt/slides/_rels/slide15.xml.rels><?xml version="1.0" encoding="UTF-8" standalone="yes"?>
<Relationships xmlns="http://schemas.openxmlformats.org/package/2006/relationships"><Relationship Id="rId8" Type="http://schemas.openxmlformats.org/officeDocument/2006/relationships/image" Target="../media/image136.jpeg"/><Relationship Id="rId13" Type="http://schemas.openxmlformats.org/officeDocument/2006/relationships/image" Target="../media/image141.jpeg"/><Relationship Id="rId3" Type="http://schemas.openxmlformats.org/officeDocument/2006/relationships/image" Target="../media/image131.jpeg"/><Relationship Id="rId7" Type="http://schemas.openxmlformats.org/officeDocument/2006/relationships/image" Target="../media/image135.jpeg"/><Relationship Id="rId12" Type="http://schemas.openxmlformats.org/officeDocument/2006/relationships/image" Target="../media/image140.jpeg"/><Relationship Id="rId2" Type="http://schemas.openxmlformats.org/officeDocument/2006/relationships/image" Target="../media/image130.jpeg"/><Relationship Id="rId1" Type="http://schemas.openxmlformats.org/officeDocument/2006/relationships/slideLayout" Target="../slideLayouts/slideLayout8.xml"/><Relationship Id="rId6" Type="http://schemas.openxmlformats.org/officeDocument/2006/relationships/image" Target="../media/image134.jpeg"/><Relationship Id="rId11" Type="http://schemas.openxmlformats.org/officeDocument/2006/relationships/image" Target="../media/image139.jpeg"/><Relationship Id="rId5" Type="http://schemas.openxmlformats.org/officeDocument/2006/relationships/image" Target="../media/image133.jpeg"/><Relationship Id="rId10" Type="http://schemas.openxmlformats.org/officeDocument/2006/relationships/image" Target="../media/image138.jpeg"/><Relationship Id="rId4" Type="http://schemas.openxmlformats.org/officeDocument/2006/relationships/image" Target="../media/image132.jpeg"/><Relationship Id="rId9" Type="http://schemas.openxmlformats.org/officeDocument/2006/relationships/image" Target="../media/image137.jpeg"/></Relationships>
</file>

<file path=ppt/slides/_rels/slide16.xml.rels><?xml version="1.0" encoding="UTF-8" standalone="yes"?>
<Relationships xmlns="http://schemas.openxmlformats.org/package/2006/relationships"><Relationship Id="rId8" Type="http://schemas.openxmlformats.org/officeDocument/2006/relationships/image" Target="../media/image148.jpeg"/><Relationship Id="rId13" Type="http://schemas.openxmlformats.org/officeDocument/2006/relationships/image" Target="../media/image153.jpeg"/><Relationship Id="rId3" Type="http://schemas.openxmlformats.org/officeDocument/2006/relationships/image" Target="../media/image143.jpeg"/><Relationship Id="rId7" Type="http://schemas.openxmlformats.org/officeDocument/2006/relationships/image" Target="../media/image147.jpeg"/><Relationship Id="rId12" Type="http://schemas.openxmlformats.org/officeDocument/2006/relationships/image" Target="../media/image152.jpeg"/><Relationship Id="rId2" Type="http://schemas.openxmlformats.org/officeDocument/2006/relationships/image" Target="../media/image142.jpeg"/><Relationship Id="rId16" Type="http://schemas.openxmlformats.org/officeDocument/2006/relationships/image" Target="../media/image156.jpeg"/><Relationship Id="rId1" Type="http://schemas.openxmlformats.org/officeDocument/2006/relationships/slideLayout" Target="../slideLayouts/slideLayout8.xml"/><Relationship Id="rId6" Type="http://schemas.openxmlformats.org/officeDocument/2006/relationships/image" Target="../media/image146.jpeg"/><Relationship Id="rId11" Type="http://schemas.openxmlformats.org/officeDocument/2006/relationships/image" Target="../media/image151.jpeg"/><Relationship Id="rId5" Type="http://schemas.openxmlformats.org/officeDocument/2006/relationships/image" Target="../media/image145.jpeg"/><Relationship Id="rId15" Type="http://schemas.openxmlformats.org/officeDocument/2006/relationships/image" Target="../media/image155.jpeg"/><Relationship Id="rId10" Type="http://schemas.openxmlformats.org/officeDocument/2006/relationships/image" Target="../media/image150.jpeg"/><Relationship Id="rId4" Type="http://schemas.openxmlformats.org/officeDocument/2006/relationships/image" Target="../media/image144.jpeg"/><Relationship Id="rId9" Type="http://schemas.openxmlformats.org/officeDocument/2006/relationships/image" Target="../media/image149.jpeg"/><Relationship Id="rId14" Type="http://schemas.openxmlformats.org/officeDocument/2006/relationships/image" Target="../media/image154.jpeg"/></Relationships>
</file>

<file path=ppt/slides/_rels/slide17.xml.rels><?xml version="1.0" encoding="UTF-8" standalone="yes"?>
<Relationships xmlns="http://schemas.openxmlformats.org/package/2006/relationships"><Relationship Id="rId8" Type="http://schemas.openxmlformats.org/officeDocument/2006/relationships/image" Target="../media/image163.jpeg"/><Relationship Id="rId3" Type="http://schemas.openxmlformats.org/officeDocument/2006/relationships/image" Target="../media/image158.jpeg"/><Relationship Id="rId7" Type="http://schemas.openxmlformats.org/officeDocument/2006/relationships/image" Target="../media/image162.jpeg"/><Relationship Id="rId2" Type="http://schemas.openxmlformats.org/officeDocument/2006/relationships/image" Target="../media/image157.jpeg"/><Relationship Id="rId1" Type="http://schemas.openxmlformats.org/officeDocument/2006/relationships/slideLayout" Target="../slideLayouts/slideLayout8.xml"/><Relationship Id="rId6" Type="http://schemas.openxmlformats.org/officeDocument/2006/relationships/image" Target="../media/image161.jpeg"/><Relationship Id="rId5" Type="http://schemas.openxmlformats.org/officeDocument/2006/relationships/image" Target="../media/image160.jpeg"/><Relationship Id="rId4" Type="http://schemas.openxmlformats.org/officeDocument/2006/relationships/image" Target="../media/image159.jpeg"/><Relationship Id="rId9" Type="http://schemas.openxmlformats.org/officeDocument/2006/relationships/image" Target="../media/image164.jpeg"/></Relationships>
</file>

<file path=ppt/slides/_rels/slide18.xml.rels><?xml version="1.0" encoding="UTF-8" standalone="yes"?>
<Relationships xmlns="http://schemas.openxmlformats.org/package/2006/relationships"><Relationship Id="rId8" Type="http://schemas.openxmlformats.org/officeDocument/2006/relationships/image" Target="../media/image171.jpeg"/><Relationship Id="rId3" Type="http://schemas.openxmlformats.org/officeDocument/2006/relationships/image" Target="../media/image166.jpeg"/><Relationship Id="rId7" Type="http://schemas.openxmlformats.org/officeDocument/2006/relationships/image" Target="../media/image170.jpeg"/><Relationship Id="rId2" Type="http://schemas.openxmlformats.org/officeDocument/2006/relationships/image" Target="../media/image165.jpeg"/><Relationship Id="rId1" Type="http://schemas.openxmlformats.org/officeDocument/2006/relationships/slideLayout" Target="../slideLayouts/slideLayout8.xml"/><Relationship Id="rId6" Type="http://schemas.openxmlformats.org/officeDocument/2006/relationships/image" Target="../media/image169.jpeg"/><Relationship Id="rId5" Type="http://schemas.openxmlformats.org/officeDocument/2006/relationships/image" Target="../media/image168.jpeg"/><Relationship Id="rId4" Type="http://schemas.openxmlformats.org/officeDocument/2006/relationships/image" Target="../media/image167.jpeg"/><Relationship Id="rId9" Type="http://schemas.openxmlformats.org/officeDocument/2006/relationships/image" Target="../media/image172.jpeg"/></Relationships>
</file>

<file path=ppt/slides/_rels/slide2.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8.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G"/><Relationship Id="rId9" Type="http://schemas.openxmlformats.org/officeDocument/2006/relationships/image" Target="../media/image8.jpeg"/></Relationships>
</file>

<file path=ppt/slides/_rels/slide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8.xml"/><Relationship Id="rId6" Type="http://schemas.openxmlformats.org/officeDocument/2006/relationships/image" Target="../media/image14.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_rels/slide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12" Type="http://schemas.openxmlformats.org/officeDocument/2006/relationships/image" Target="../media/image29.jpeg"/><Relationship Id="rId2" Type="http://schemas.openxmlformats.org/officeDocument/2006/relationships/image" Target="../media/image19.jpeg"/><Relationship Id="rId1" Type="http://schemas.openxmlformats.org/officeDocument/2006/relationships/slideLayout" Target="../slideLayouts/slideLayout8.xml"/><Relationship Id="rId6" Type="http://schemas.openxmlformats.org/officeDocument/2006/relationships/image" Target="../media/image23.JP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s>
</file>

<file path=ppt/slides/_rels/slide5.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Layout" Target="../slideLayouts/slideLayout8.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37.jpeg"/></Relationships>
</file>

<file path=ppt/slides/_rels/slide6.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8.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45.jpeg"/></Relationships>
</file>

<file path=ppt/slides/_rels/slide7.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image" Target="../media/image46.jpeg"/><Relationship Id="rId1" Type="http://schemas.openxmlformats.org/officeDocument/2006/relationships/slideLayout" Target="../slideLayouts/slideLayout8.xml"/><Relationship Id="rId6" Type="http://schemas.openxmlformats.org/officeDocument/2006/relationships/image" Target="../media/image50.jpeg"/><Relationship Id="rId11" Type="http://schemas.openxmlformats.org/officeDocument/2006/relationships/image" Target="../media/image55.jpeg"/><Relationship Id="rId5" Type="http://schemas.openxmlformats.org/officeDocument/2006/relationships/image" Target="../media/image49.jpeg"/><Relationship Id="rId10" Type="http://schemas.openxmlformats.org/officeDocument/2006/relationships/image" Target="../media/image54.JPG"/><Relationship Id="rId4" Type="http://schemas.openxmlformats.org/officeDocument/2006/relationships/image" Target="../media/image48.jpeg"/><Relationship Id="rId9" Type="http://schemas.openxmlformats.org/officeDocument/2006/relationships/image" Target="../media/image53.jpeg"/></Relationships>
</file>

<file path=ppt/slides/_rels/slide8.xml.rels><?xml version="1.0" encoding="UTF-8" standalone="yes"?>
<Relationships xmlns="http://schemas.openxmlformats.org/package/2006/relationships"><Relationship Id="rId8" Type="http://schemas.openxmlformats.org/officeDocument/2006/relationships/image" Target="../media/image62.jpeg"/><Relationship Id="rId13" Type="http://schemas.openxmlformats.org/officeDocument/2006/relationships/image" Target="../media/image67.jpeg"/><Relationship Id="rId3" Type="http://schemas.openxmlformats.org/officeDocument/2006/relationships/image" Target="../media/image57.jpeg"/><Relationship Id="rId7" Type="http://schemas.openxmlformats.org/officeDocument/2006/relationships/image" Target="../media/image61.jpeg"/><Relationship Id="rId12" Type="http://schemas.openxmlformats.org/officeDocument/2006/relationships/image" Target="../media/image66.jpeg"/><Relationship Id="rId2" Type="http://schemas.openxmlformats.org/officeDocument/2006/relationships/image" Target="../media/image56.jpeg"/><Relationship Id="rId16" Type="http://schemas.openxmlformats.org/officeDocument/2006/relationships/image" Target="../media/image70.jpeg"/><Relationship Id="rId1" Type="http://schemas.openxmlformats.org/officeDocument/2006/relationships/slideLayout" Target="../slideLayouts/slideLayout8.xml"/><Relationship Id="rId6" Type="http://schemas.openxmlformats.org/officeDocument/2006/relationships/image" Target="../media/image60.jpeg"/><Relationship Id="rId11" Type="http://schemas.openxmlformats.org/officeDocument/2006/relationships/image" Target="../media/image65.jpeg"/><Relationship Id="rId5" Type="http://schemas.openxmlformats.org/officeDocument/2006/relationships/image" Target="../media/image59.jpeg"/><Relationship Id="rId15" Type="http://schemas.openxmlformats.org/officeDocument/2006/relationships/image" Target="../media/image69.jpeg"/><Relationship Id="rId10" Type="http://schemas.openxmlformats.org/officeDocument/2006/relationships/image" Target="../media/image64.JPG"/><Relationship Id="rId4" Type="http://schemas.openxmlformats.org/officeDocument/2006/relationships/image" Target="../media/image58.jpeg"/><Relationship Id="rId9" Type="http://schemas.openxmlformats.org/officeDocument/2006/relationships/image" Target="../media/image63.jpeg"/><Relationship Id="rId14" Type="http://schemas.openxmlformats.org/officeDocument/2006/relationships/image" Target="../media/image68.jpeg"/></Relationships>
</file>

<file path=ppt/slides/_rels/slide9.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jpeg"/><Relationship Id="rId7" Type="http://schemas.openxmlformats.org/officeDocument/2006/relationships/image" Target="../media/image76.jpeg"/><Relationship Id="rId2" Type="http://schemas.openxmlformats.org/officeDocument/2006/relationships/image" Target="../media/image71.jpeg"/><Relationship Id="rId1" Type="http://schemas.openxmlformats.org/officeDocument/2006/relationships/slideLayout" Target="../slideLayouts/slideLayout8.xml"/><Relationship Id="rId6" Type="http://schemas.openxmlformats.org/officeDocument/2006/relationships/image" Target="../media/image75.jpeg"/><Relationship Id="rId11" Type="http://schemas.openxmlformats.org/officeDocument/2006/relationships/image" Target="../media/image80.jpeg"/><Relationship Id="rId5" Type="http://schemas.openxmlformats.org/officeDocument/2006/relationships/image" Target="../media/image74.jpeg"/><Relationship Id="rId10" Type="http://schemas.openxmlformats.org/officeDocument/2006/relationships/image" Target="../media/image79.jpeg"/><Relationship Id="rId4" Type="http://schemas.openxmlformats.org/officeDocument/2006/relationships/image" Target="../media/image73.jpeg"/><Relationship Id="rId9" Type="http://schemas.openxmlformats.org/officeDocument/2006/relationships/image" Target="../media/image7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8185" y="399244"/>
            <a:ext cx="8744755" cy="6593984"/>
          </a:xfrm>
        </p:spPr>
        <p:txBody>
          <a:bodyPr>
            <a:noAutofit/>
          </a:bodyPr>
          <a:lstStyle/>
          <a:p>
            <a:r>
              <a:rPr lang="ru-RU" sz="1600" dirty="0">
                <a:solidFill>
                  <a:srgbClr val="002060"/>
                </a:solidFill>
                <a:latin typeface="+mn-lt"/>
              </a:rPr>
              <a:t>Проект «Реабилитационный лагерь для детей с онкологическими заболеваниями и </a:t>
            </a:r>
            <a:r>
              <a:rPr lang="ru-RU" sz="1600" dirty="0" err="1">
                <a:solidFill>
                  <a:srgbClr val="002060"/>
                </a:solidFill>
                <a:latin typeface="+mn-lt"/>
              </a:rPr>
              <a:t>сиблингов</a:t>
            </a:r>
            <a:r>
              <a:rPr lang="ru-RU" sz="1600" dirty="0">
                <a:solidFill>
                  <a:srgbClr val="002060"/>
                </a:solidFill>
                <a:latin typeface="+mn-lt"/>
              </a:rPr>
              <a:t>»</a:t>
            </a:r>
            <a:br>
              <a:rPr lang="ru-RU" sz="1600" dirty="0">
                <a:solidFill>
                  <a:srgbClr val="002060"/>
                </a:solidFill>
                <a:latin typeface="+mn-lt"/>
              </a:rPr>
            </a:br>
            <a:r>
              <a:rPr lang="ru-RU" sz="1600" dirty="0">
                <a:solidFill>
                  <a:srgbClr val="002060"/>
                </a:solidFill>
                <a:latin typeface="+mn-lt"/>
              </a:rPr>
              <a:t>Программа летней  смены 17 июля -08 августа  2017 г.</a:t>
            </a:r>
            <a:br>
              <a:rPr lang="ru-RU" sz="1600" dirty="0">
                <a:solidFill>
                  <a:srgbClr val="002060"/>
                </a:solidFill>
                <a:latin typeface="+mn-lt"/>
              </a:rPr>
            </a:br>
            <a:r>
              <a:rPr lang="ru-RU" sz="1600" dirty="0">
                <a:solidFill>
                  <a:srgbClr val="002060"/>
                </a:solidFill>
                <a:latin typeface="+mn-lt"/>
              </a:rPr>
              <a:t>Участники смены 45 детей  (ЗОЛ «Галактика» Калужская область)</a:t>
            </a:r>
            <a:br>
              <a:rPr lang="ru-RU" sz="1600" dirty="0">
                <a:solidFill>
                  <a:srgbClr val="002060"/>
                </a:solidFill>
                <a:latin typeface="+mn-lt"/>
              </a:rPr>
            </a:br>
            <a:r>
              <a:rPr lang="ru-RU" sz="1600" dirty="0">
                <a:solidFill>
                  <a:srgbClr val="002060"/>
                </a:solidFill>
                <a:latin typeface="+mn-lt"/>
              </a:rPr>
              <a:t/>
            </a:r>
            <a:br>
              <a:rPr lang="ru-RU" sz="1600" dirty="0">
                <a:solidFill>
                  <a:srgbClr val="002060"/>
                </a:solidFill>
                <a:latin typeface="+mn-lt"/>
              </a:rPr>
            </a:br>
            <a:r>
              <a:rPr lang="ru-RU" sz="1600" dirty="0">
                <a:solidFill>
                  <a:srgbClr val="002060"/>
                </a:solidFill>
                <a:latin typeface="+mn-lt"/>
              </a:rPr>
              <a:t>Совместный проект АНО реабилитации детей с онкологическими и гематологическими заболеваниями «Дети» (директор - </a:t>
            </a:r>
            <a:r>
              <a:rPr lang="ru-RU" sz="1600" dirty="0" err="1">
                <a:solidFill>
                  <a:srgbClr val="002060"/>
                </a:solidFill>
                <a:latin typeface="+mn-lt"/>
              </a:rPr>
              <a:t>М.А.Гусева</a:t>
            </a:r>
            <a:r>
              <a:rPr lang="ru-RU" sz="1600" dirty="0">
                <a:solidFill>
                  <a:srgbClr val="002060"/>
                </a:solidFill>
                <a:latin typeface="+mn-lt"/>
              </a:rPr>
              <a:t>), Лечебно-реабилитационного научного центра «Русское поле» (директор - </a:t>
            </a:r>
            <a:r>
              <a:rPr lang="ru-RU" sz="1600" dirty="0" err="1">
                <a:solidFill>
                  <a:srgbClr val="002060"/>
                </a:solidFill>
                <a:latin typeface="+mn-lt"/>
              </a:rPr>
              <a:t>А.Ф.Карелин</a:t>
            </a:r>
            <a:r>
              <a:rPr lang="ru-RU" sz="1600" dirty="0">
                <a:solidFill>
                  <a:srgbClr val="002060"/>
                </a:solidFill>
                <a:latin typeface="+mn-lt"/>
              </a:rPr>
              <a:t>) ФГБУ «Национальный медицинский исследовательский  центр детской гематологии, онкологии и иммунологии им. Дмитрия Рогачева» Минздрава России (директор - академик РАН, профессор </a:t>
            </a:r>
            <a:r>
              <a:rPr lang="ru-RU" sz="1600" dirty="0" err="1">
                <a:solidFill>
                  <a:srgbClr val="002060"/>
                </a:solidFill>
                <a:latin typeface="+mn-lt"/>
              </a:rPr>
              <a:t>А.Г.Румянцев</a:t>
            </a:r>
            <a:r>
              <a:rPr lang="ru-RU" sz="1600" dirty="0">
                <a:solidFill>
                  <a:srgbClr val="002060"/>
                </a:solidFill>
                <a:latin typeface="+mn-lt"/>
              </a:rPr>
              <a:t>, Центра Творчества «На </a:t>
            </a:r>
            <a:r>
              <a:rPr lang="ru-RU" sz="1600" dirty="0" err="1">
                <a:solidFill>
                  <a:srgbClr val="002060"/>
                </a:solidFill>
                <a:latin typeface="+mn-lt"/>
              </a:rPr>
              <a:t>Вадковском</a:t>
            </a:r>
            <a:r>
              <a:rPr lang="ru-RU" sz="1600" dirty="0">
                <a:solidFill>
                  <a:srgbClr val="002060"/>
                </a:solidFill>
                <a:latin typeface="+mn-lt"/>
              </a:rPr>
              <a:t>» Департамента труда и социальной защиты населения г. Москвы (директор - </a:t>
            </a:r>
            <a:r>
              <a:rPr lang="ru-RU" sz="1600" dirty="0" err="1">
                <a:solidFill>
                  <a:srgbClr val="002060"/>
                </a:solidFill>
                <a:latin typeface="+mn-lt"/>
              </a:rPr>
              <a:t>Ю.М.Лившиц</a:t>
            </a:r>
            <a:r>
              <a:rPr lang="ru-RU" sz="1600" dirty="0">
                <a:solidFill>
                  <a:srgbClr val="002060"/>
                </a:solidFill>
                <a:latin typeface="+mn-lt"/>
              </a:rPr>
              <a:t>).</a:t>
            </a:r>
            <a:br>
              <a:rPr lang="ru-RU" sz="1600" dirty="0">
                <a:solidFill>
                  <a:srgbClr val="002060"/>
                </a:solidFill>
                <a:latin typeface="+mn-lt"/>
              </a:rPr>
            </a:br>
            <a:r>
              <a:rPr lang="ru-RU" sz="1600" dirty="0" smtClean="0">
                <a:solidFill>
                  <a:srgbClr val="002060"/>
                </a:solidFill>
                <a:latin typeface="+mn-lt"/>
              </a:rPr>
              <a:t>Партнеры</a:t>
            </a:r>
            <a:r>
              <a:rPr lang="ru-RU" sz="1600" dirty="0">
                <a:solidFill>
                  <a:srgbClr val="002060"/>
                </a:solidFill>
                <a:latin typeface="+mn-lt"/>
              </a:rPr>
              <a:t>:</a:t>
            </a:r>
            <a:br>
              <a:rPr lang="ru-RU" sz="1600" dirty="0">
                <a:solidFill>
                  <a:srgbClr val="002060"/>
                </a:solidFill>
                <a:latin typeface="+mn-lt"/>
              </a:rPr>
            </a:br>
            <a:r>
              <a:rPr lang="ru-RU" sz="1600" dirty="0">
                <a:solidFill>
                  <a:srgbClr val="002060"/>
                </a:solidFill>
                <a:latin typeface="+mn-lt"/>
              </a:rPr>
              <a:t>Благотворительный фонд К. Хабенского</a:t>
            </a:r>
            <a:br>
              <a:rPr lang="ru-RU" sz="1600" dirty="0">
                <a:solidFill>
                  <a:srgbClr val="002060"/>
                </a:solidFill>
                <a:latin typeface="+mn-lt"/>
              </a:rPr>
            </a:br>
            <a:r>
              <a:rPr lang="ru-RU" sz="1600" dirty="0">
                <a:solidFill>
                  <a:srgbClr val="002060"/>
                </a:solidFill>
                <a:latin typeface="+mn-lt"/>
              </a:rPr>
              <a:t>Спонсоры проекта:</a:t>
            </a:r>
            <a:br>
              <a:rPr lang="ru-RU" sz="1600" dirty="0">
                <a:solidFill>
                  <a:srgbClr val="002060"/>
                </a:solidFill>
                <a:latin typeface="+mn-lt"/>
              </a:rPr>
            </a:br>
            <a:r>
              <a:rPr lang="ru-RU" sz="1600" dirty="0">
                <a:solidFill>
                  <a:srgbClr val="002060"/>
                </a:solidFill>
                <a:latin typeface="+mn-lt"/>
              </a:rPr>
              <a:t>ООО "</a:t>
            </a:r>
            <a:r>
              <a:rPr lang="ru-RU" sz="1600" dirty="0" err="1">
                <a:solidFill>
                  <a:srgbClr val="002060"/>
                </a:solidFill>
                <a:latin typeface="+mn-lt"/>
              </a:rPr>
              <a:t>Каргилл</a:t>
            </a:r>
            <a:r>
              <a:rPr lang="ru-RU" sz="1600" dirty="0">
                <a:solidFill>
                  <a:srgbClr val="002060"/>
                </a:solidFill>
                <a:latin typeface="+mn-lt"/>
              </a:rPr>
              <a:t>"</a:t>
            </a:r>
            <a:br>
              <a:rPr lang="ru-RU" sz="1600" dirty="0">
                <a:solidFill>
                  <a:srgbClr val="002060"/>
                </a:solidFill>
                <a:latin typeface="+mn-lt"/>
              </a:rPr>
            </a:br>
            <a:r>
              <a:rPr lang="ru-RU" sz="1600" dirty="0">
                <a:solidFill>
                  <a:srgbClr val="002060"/>
                </a:solidFill>
                <a:latin typeface="+mn-lt"/>
              </a:rPr>
              <a:t>Группа компаний ПАТ </a:t>
            </a:r>
            <a:r>
              <a:rPr lang="en-US" sz="1600" dirty="0">
                <a:solidFill>
                  <a:srgbClr val="002060"/>
                </a:solidFill>
                <a:latin typeface="+mn-lt"/>
              </a:rPr>
              <a:t>GROUP</a:t>
            </a:r>
            <a:r>
              <a:rPr lang="ru-RU" sz="1600" dirty="0">
                <a:solidFill>
                  <a:srgbClr val="002060"/>
                </a:solidFill>
                <a:latin typeface="+mn-lt"/>
              </a:rPr>
              <a:t/>
            </a:r>
            <a:br>
              <a:rPr lang="ru-RU" sz="1600" dirty="0">
                <a:solidFill>
                  <a:srgbClr val="002060"/>
                </a:solidFill>
                <a:latin typeface="+mn-lt"/>
              </a:rPr>
            </a:br>
            <a:r>
              <a:rPr lang="ru-RU" sz="1600" dirty="0" smtClean="0">
                <a:solidFill>
                  <a:srgbClr val="002060"/>
                </a:solidFill>
                <a:latin typeface="+mn-lt"/>
              </a:rPr>
              <a:t>АО </a:t>
            </a:r>
            <a:r>
              <a:rPr lang="ru-RU" sz="1600" dirty="0">
                <a:solidFill>
                  <a:srgbClr val="002060"/>
                </a:solidFill>
                <a:latin typeface="+mn-lt"/>
              </a:rPr>
              <a:t>«</a:t>
            </a:r>
            <a:r>
              <a:rPr lang="ru-RU" sz="1600" smtClean="0">
                <a:solidFill>
                  <a:srgbClr val="002060"/>
                </a:solidFill>
                <a:latin typeface="+mn-lt"/>
              </a:rPr>
              <a:t>Стройтранснефтегаз</a:t>
            </a:r>
            <a:r>
              <a:rPr lang="ru-RU" sz="1600" dirty="0">
                <a:solidFill>
                  <a:srgbClr val="002060"/>
                </a:solidFill>
                <a:latin typeface="+mn-lt"/>
              </a:rPr>
              <a:t>»</a:t>
            </a:r>
            <a:br>
              <a:rPr lang="ru-RU" sz="1600" dirty="0">
                <a:solidFill>
                  <a:srgbClr val="002060"/>
                </a:solidFill>
                <a:latin typeface="+mn-lt"/>
              </a:rPr>
            </a:br>
            <a:r>
              <a:rPr lang="ru-RU" sz="1600" dirty="0">
                <a:solidFill>
                  <a:srgbClr val="002060"/>
                </a:solidFill>
                <a:latin typeface="+mn-lt"/>
              </a:rPr>
              <a:t>Заместитель председателя ОАО АКБ «Международный финансовый клуб» </a:t>
            </a:r>
            <a:r>
              <a:rPr lang="ru-RU" sz="1600" dirty="0" err="1">
                <a:solidFill>
                  <a:srgbClr val="002060"/>
                </a:solidFill>
                <a:latin typeface="+mn-lt"/>
              </a:rPr>
              <a:t>Красавцева</a:t>
            </a:r>
            <a:r>
              <a:rPr lang="ru-RU" sz="1600" dirty="0">
                <a:solidFill>
                  <a:srgbClr val="002060"/>
                </a:solidFill>
                <a:latin typeface="+mn-lt"/>
              </a:rPr>
              <a:t> Е.А.</a:t>
            </a:r>
            <a:br>
              <a:rPr lang="ru-RU" sz="1600" dirty="0">
                <a:solidFill>
                  <a:srgbClr val="002060"/>
                </a:solidFill>
                <a:latin typeface="+mn-lt"/>
              </a:rPr>
            </a:br>
            <a:r>
              <a:rPr lang="ru-RU" sz="1600" dirty="0">
                <a:solidFill>
                  <a:srgbClr val="002060"/>
                </a:solidFill>
                <a:latin typeface="+mn-lt"/>
              </a:rPr>
              <a:t>ООО «Ланит»</a:t>
            </a:r>
            <a:br>
              <a:rPr lang="ru-RU" sz="1600" dirty="0">
                <a:solidFill>
                  <a:srgbClr val="002060"/>
                </a:solidFill>
                <a:latin typeface="+mn-lt"/>
              </a:rPr>
            </a:br>
            <a:r>
              <a:rPr lang="ru-RU" sz="1600" dirty="0">
                <a:solidFill>
                  <a:srgbClr val="002060"/>
                </a:solidFill>
                <a:latin typeface="+mn-lt"/>
              </a:rPr>
              <a:t>ООО «Нестле Россия</a:t>
            </a:r>
            <a:r>
              <a:rPr lang="ru-RU" sz="1600" dirty="0" smtClean="0">
                <a:solidFill>
                  <a:srgbClr val="002060"/>
                </a:solidFill>
                <a:latin typeface="+mn-lt"/>
              </a:rPr>
              <a:t>»</a:t>
            </a:r>
            <a:r>
              <a:rPr lang="ru-RU" sz="1800" dirty="0">
                <a:solidFill>
                  <a:srgbClr val="002060"/>
                </a:solidFill>
                <a:latin typeface="+mn-lt"/>
              </a:rPr>
              <a:t/>
            </a:r>
            <a:br>
              <a:rPr lang="ru-RU" sz="1800" dirty="0">
                <a:solidFill>
                  <a:srgbClr val="002060"/>
                </a:solidFill>
                <a:latin typeface="+mn-lt"/>
              </a:rPr>
            </a:br>
            <a:r>
              <a:rPr lang="ru-RU" sz="1600" dirty="0">
                <a:solidFill>
                  <a:srgbClr val="002060"/>
                </a:solidFill>
                <a:latin typeface="+mn-lt"/>
              </a:rPr>
              <a:t>Мы от всей души хотим поблагодарить всех наших партнеров и благотворителей, без которых проект реабилитационного лагеря не был бы осуществлен!</a:t>
            </a:r>
            <a:br>
              <a:rPr lang="ru-RU" sz="1600" dirty="0">
                <a:solidFill>
                  <a:srgbClr val="002060"/>
                </a:solidFill>
                <a:latin typeface="+mn-lt"/>
              </a:rPr>
            </a:br>
            <a:endParaRPr lang="ru-RU" sz="1600" dirty="0">
              <a:solidFill>
                <a:srgbClr val="002060"/>
              </a:solidFill>
              <a:latin typeface="+mn-lt"/>
            </a:endParaRPr>
          </a:p>
        </p:txBody>
      </p:sp>
    </p:spTree>
    <p:extLst>
      <p:ext uri="{BB962C8B-B14F-4D97-AF65-F5344CB8AC3E}">
        <p14:creationId xmlns:p14="http://schemas.microsoft.com/office/powerpoint/2010/main" val="6164184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34074" y="2305161"/>
            <a:ext cx="3605677" cy="2031557"/>
          </a:xfrm>
        </p:spPr>
      </p:pic>
      <p:sp>
        <p:nvSpPr>
          <p:cNvPr id="4" name="Текст 3"/>
          <p:cNvSpPr>
            <a:spLocks noGrp="1"/>
          </p:cNvSpPr>
          <p:nvPr>
            <p:ph type="body" sz="half" idx="2"/>
          </p:nvPr>
        </p:nvSpPr>
        <p:spPr>
          <a:xfrm>
            <a:off x="0" y="0"/>
            <a:ext cx="3526123" cy="6857999"/>
          </a:xfrm>
        </p:spPr>
        <p:txBody>
          <a:bodyPr>
            <a:normAutofit/>
          </a:bodyPr>
          <a:lstStyle/>
          <a:p>
            <a:r>
              <a:rPr lang="ru-RU" dirty="0" smtClean="0"/>
              <a:t>Самым ярким событием, после индейской темы, а скорее ее продолжением, стала поездка по реке Пахра, на каноэ. День, когда запланировали сплавляться по реке, совпал с Днем Рождения Никиты Ш. Ребята заранее позаботились о подарках и поздравили Никиту утром, потом пели ему песни проплывая мимо на лодках, а в самом конце путешествия не только Никиту, но и ребят ждал огромный сюрприз. Конечной точкой прибытия стал парк «Пахра», в котором ребята прошли различные уровни веревочного курса, по окончанию которого именинник Никита угостил всех мороженым. Вечером, как всегда, продолжение праздника – торт со свечами и маленький концерт, которые ребята подготовили имениннику. </a:t>
            </a:r>
          </a:p>
          <a:p>
            <a:r>
              <a:rPr lang="ru-RU" dirty="0" smtClean="0"/>
              <a:t> Из услышанного. Ася Г: «Влад нам читает книги на ночь!». Вика (педагог, мама Влада) шутит: «А что, он читать умеет?» Ася: «Конечно, он же мужчина!» : )</a:t>
            </a:r>
            <a:endParaRPr lang="ru-RU"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6123" y="4371189"/>
            <a:ext cx="1884607" cy="2512810"/>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48252" y="54193"/>
            <a:ext cx="1663789" cy="2218386"/>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4133" y="4356503"/>
            <a:ext cx="1876122" cy="2501497"/>
          </a:xfrm>
          <a:prstGeom prst="rect">
            <a:avLst/>
          </a:prstGeom>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22027" y="54193"/>
            <a:ext cx="2960367" cy="2220275"/>
          </a:xfrm>
          <a:prstGeom prst="rect">
            <a:avLst/>
          </a:prstGeom>
        </p:spPr>
      </p:pic>
      <p:pic>
        <p:nvPicPr>
          <p:cNvPr id="11" name="Рисунок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16714" y="4356502"/>
            <a:ext cx="1887139" cy="2516185"/>
          </a:xfrm>
          <a:prstGeom prst="rect">
            <a:avLst/>
          </a:prstGeom>
        </p:spPr>
      </p:pic>
      <p:pic>
        <p:nvPicPr>
          <p:cNvPr id="12" name="Рисунок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266474" y="4371189"/>
            <a:ext cx="1876122" cy="2501497"/>
          </a:xfrm>
          <a:prstGeom prst="rect">
            <a:avLst/>
          </a:prstGeom>
        </p:spPr>
      </p:pic>
      <p:pic>
        <p:nvPicPr>
          <p:cNvPr id="14" name="Рисунок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66474" y="2328074"/>
            <a:ext cx="1562905" cy="1859038"/>
          </a:xfrm>
          <a:prstGeom prst="rect">
            <a:avLst/>
          </a:prstGeom>
        </p:spPr>
      </p:pic>
      <p:pic>
        <p:nvPicPr>
          <p:cNvPr id="15" name="Рисунок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580419" y="55495"/>
            <a:ext cx="2957848" cy="2218386"/>
          </a:xfrm>
          <a:prstGeom prst="rect">
            <a:avLst/>
          </a:prstGeom>
        </p:spPr>
      </p:pic>
      <p:pic>
        <p:nvPicPr>
          <p:cNvPr id="16" name="Рисунок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73906" y="2300237"/>
            <a:ext cx="1533446" cy="2044595"/>
          </a:xfrm>
          <a:prstGeom prst="rect">
            <a:avLst/>
          </a:prstGeom>
        </p:spPr>
      </p:pic>
    </p:spTree>
    <p:extLst>
      <p:ext uri="{BB962C8B-B14F-4D97-AF65-F5344CB8AC3E}">
        <p14:creationId xmlns:p14="http://schemas.microsoft.com/office/powerpoint/2010/main" val="3368880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444540" y="180304"/>
            <a:ext cx="2369007" cy="1579338"/>
          </a:xfrm>
        </p:spPr>
      </p:pic>
      <p:sp>
        <p:nvSpPr>
          <p:cNvPr id="4" name="Текст 3"/>
          <p:cNvSpPr>
            <a:spLocks noGrp="1"/>
          </p:cNvSpPr>
          <p:nvPr>
            <p:ph type="body" sz="half" idx="2"/>
          </p:nvPr>
        </p:nvSpPr>
        <p:spPr>
          <a:xfrm>
            <a:off x="0" y="0"/>
            <a:ext cx="3296992" cy="6858000"/>
          </a:xfrm>
        </p:spPr>
        <p:txBody>
          <a:bodyPr>
            <a:normAutofit fontScale="92500"/>
          </a:bodyPr>
          <a:lstStyle/>
          <a:p>
            <a:r>
              <a:rPr lang="ru-RU" dirty="0" smtClean="0"/>
              <a:t>Смена, это не только поездки, экскурсии и развлечения. Ребята и вожатые подготовили дома презентации, мастер-классы, викторины. Вожатый Рома, на протяжении смены провел несколько занятий по «занимательной химии», помощник вожатых Влад К. подготовил литературный вечер, где все ребята имели возможность показать свой литературный и музыкальный талант. Педагог Дина повела серию обучающих занятий по рисовании «</a:t>
            </a:r>
            <a:r>
              <a:rPr lang="ru-RU" dirty="0" err="1" smtClean="0"/>
              <a:t>михенди</a:t>
            </a:r>
            <a:r>
              <a:rPr lang="ru-RU" dirty="0" smtClean="0"/>
              <a:t>». Вожатая Настя репетировала </a:t>
            </a:r>
            <a:r>
              <a:rPr lang="ru-RU" dirty="0" err="1" smtClean="0"/>
              <a:t>флеш</a:t>
            </a:r>
            <a:r>
              <a:rPr lang="ru-RU" dirty="0" smtClean="0"/>
              <a:t>-моб, посвященный родительскому дню.  </a:t>
            </a:r>
            <a:r>
              <a:rPr lang="ru-RU" dirty="0"/>
              <a:t>У</a:t>
            </a:r>
            <a:r>
              <a:rPr lang="ru-RU" dirty="0" smtClean="0"/>
              <a:t> ребят была возможность освоить технику стрельбы из лука и пневматической винтовки, тренироваться в таких играх как, волейбол, футбол, бадминтон, настольный теннис. Играть в настольные и развивающие игры. </a:t>
            </a:r>
          </a:p>
          <a:p>
            <a:r>
              <a:rPr lang="ru-RU" dirty="0" smtClean="0"/>
              <a:t>Пионербол. Ярослав А.: «Я думал, что отлично играю, но пришла Дина, и я понял, что ничего не знаю об этой игре. Денис, возмущаясь на пионерболе: «Ну почему я мишень для всех мячей?»</a:t>
            </a:r>
          </a:p>
          <a:p>
            <a:r>
              <a:rPr lang="ru-RU" dirty="0" smtClean="0"/>
              <a:t>На занятиях Ромы по химии: «Эта ваша химия! Ром, не обижайся, но я ничего в ней не понимаю!» </a:t>
            </a:r>
          </a:p>
          <a:p>
            <a:r>
              <a:rPr lang="ru-RU" dirty="0" smtClean="0"/>
              <a:t>Даня Р: «Сегодня я почувствовал себя своим!»</a:t>
            </a:r>
          </a:p>
          <a:p>
            <a:endParaRPr lang="ru-RU" dirty="0" smtClean="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8824" y="4581780"/>
            <a:ext cx="2846644" cy="1897763"/>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07454" y="1983761"/>
            <a:ext cx="3542227" cy="2361485"/>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flipV="1">
            <a:off x="3444540" y="2395563"/>
            <a:ext cx="2924526" cy="1949684"/>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60930" y="2005168"/>
            <a:ext cx="1755059" cy="2340078"/>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58634" y="180304"/>
            <a:ext cx="1202296" cy="1603062"/>
          </a:xfrm>
          <a:prstGeom prst="rect">
            <a:avLst/>
          </a:prstGeom>
        </p:spPr>
      </p:pic>
      <p:pic>
        <p:nvPicPr>
          <p:cNvPr id="11" name="Рисунок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84904" y="197475"/>
            <a:ext cx="1189418" cy="1585891"/>
          </a:xfrm>
          <a:prstGeom prst="rect">
            <a:avLst/>
          </a:prstGeom>
        </p:spPr>
      </p:pic>
      <p:pic>
        <p:nvPicPr>
          <p:cNvPr id="12" name="Рисунок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69065" y="4581780"/>
            <a:ext cx="3059219" cy="1897763"/>
          </a:xfrm>
          <a:prstGeom prst="rect">
            <a:avLst/>
          </a:prstGeom>
        </p:spPr>
      </p:pic>
      <p:pic>
        <p:nvPicPr>
          <p:cNvPr id="13" name="Рисунок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89288" y="173751"/>
            <a:ext cx="2819363" cy="1585891"/>
          </a:xfrm>
          <a:prstGeom prst="rect">
            <a:avLst/>
          </a:prstGeom>
        </p:spPr>
      </p:pic>
      <p:pic>
        <p:nvPicPr>
          <p:cNvPr id="14" name="Рисунок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581882" y="4581780"/>
            <a:ext cx="2530350" cy="1897763"/>
          </a:xfrm>
          <a:prstGeom prst="rect">
            <a:avLst/>
          </a:prstGeom>
        </p:spPr>
      </p:pic>
    </p:spTree>
    <p:extLst>
      <p:ext uri="{BB962C8B-B14F-4D97-AF65-F5344CB8AC3E}">
        <p14:creationId xmlns:p14="http://schemas.microsoft.com/office/powerpoint/2010/main" val="3096227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03032" y="128789"/>
            <a:ext cx="3052292" cy="2665926"/>
          </a:xfrm>
        </p:spPr>
        <p:txBody>
          <a:bodyPr>
            <a:normAutofit fontScale="92500" lnSpcReduction="20000"/>
          </a:bodyPr>
          <a:lstStyle/>
          <a:p>
            <a:r>
              <a:rPr lang="ru-RU" dirty="0" smtClean="0"/>
              <a:t>К родительскому дню дети подготовили три спектакля, концерт и выставку поделок.  В гости к подопечным из фонда Хабенского приехали сотрудники и волонтеры фонда. Так же с визитом побывали наши бывшие подопечные, а ныне очень хорошие друзья «Театр огня и света «</a:t>
            </a:r>
            <a:r>
              <a:rPr lang="ru-RU" dirty="0" err="1" smtClean="0"/>
              <a:t>RamFire</a:t>
            </a:r>
            <a:r>
              <a:rPr lang="ru-RU" dirty="0" smtClean="0"/>
              <a:t>».  Пять лет ребята приезжают к нам со своим огненным шоу. Гости провели несколько обучающих мастер-классов для детей.  После торжественных мероприятий, как всегда – чай в кругу друзей и родителей. </a:t>
            </a:r>
            <a:endParaRPr lang="ru-RU" dirty="0"/>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29206" y="2516389"/>
            <a:ext cx="2651146" cy="1767430"/>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920" y="3441162"/>
            <a:ext cx="2252730" cy="1501820"/>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4503" y="2147194"/>
            <a:ext cx="3402693" cy="2552020"/>
          </a:xfrm>
          <a:prstGeom prst="rect">
            <a:avLst/>
          </a:prstGeom>
        </p:spPr>
      </p:pic>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53121" y="2516388"/>
            <a:ext cx="2651708" cy="1767805"/>
          </a:xfrm>
          <a:prstGeom prst="rect">
            <a:avLst/>
          </a:prstGeom>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77086" y="4919720"/>
            <a:ext cx="2872525" cy="1915017"/>
          </a:xfrm>
          <a:prstGeom prst="rect">
            <a:avLst/>
          </a:prstGeom>
        </p:spPr>
      </p:pic>
      <p:pic>
        <p:nvPicPr>
          <p:cNvPr id="11" name="Рисунок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40236" y="4900440"/>
            <a:ext cx="2974976" cy="1983317"/>
          </a:xfrm>
          <a:prstGeom prst="rect">
            <a:avLst/>
          </a:prstGeom>
        </p:spPr>
      </p:pic>
      <p:pic>
        <p:nvPicPr>
          <p:cNvPr id="12" name="Рисунок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67197" y="-4831"/>
            <a:ext cx="2837633" cy="1891755"/>
          </a:xfrm>
          <a:prstGeom prst="rect">
            <a:avLst/>
          </a:prstGeom>
        </p:spPr>
      </p:pic>
      <p:pic>
        <p:nvPicPr>
          <p:cNvPr id="13" name="Рисунок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68203" y="14838"/>
            <a:ext cx="2785875" cy="1857250"/>
          </a:xfrm>
          <a:prstGeom prst="rect">
            <a:avLst/>
          </a:prstGeom>
        </p:spPr>
      </p:pic>
      <p:pic>
        <p:nvPicPr>
          <p:cNvPr id="14" name="Рисунок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07080" y="14838"/>
            <a:ext cx="2808131" cy="1872087"/>
          </a:xfrm>
          <a:prstGeom prst="rect">
            <a:avLst/>
          </a:prstGeom>
        </p:spPr>
      </p:pic>
      <p:pic>
        <p:nvPicPr>
          <p:cNvPr id="15" name="Рисунок 1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203384" y="4900440"/>
            <a:ext cx="2901446" cy="1934297"/>
          </a:xfrm>
          <a:prstGeom prst="rect">
            <a:avLst/>
          </a:prstGeom>
        </p:spPr>
      </p:pic>
    </p:spTree>
    <p:extLst>
      <p:ext uri="{BB962C8B-B14F-4D97-AF65-F5344CB8AC3E}">
        <p14:creationId xmlns:p14="http://schemas.microsoft.com/office/powerpoint/2010/main" val="3078678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879736" y="0"/>
            <a:ext cx="1827208" cy="1218138"/>
          </a:xfrm>
        </p:spPr>
      </p:pic>
      <p:sp>
        <p:nvSpPr>
          <p:cNvPr id="4" name="Текст 3"/>
          <p:cNvSpPr>
            <a:spLocks noGrp="1"/>
          </p:cNvSpPr>
          <p:nvPr>
            <p:ph type="body" sz="half" idx="2"/>
          </p:nvPr>
        </p:nvSpPr>
        <p:spPr>
          <a:xfrm>
            <a:off x="0" y="0"/>
            <a:ext cx="4772025" cy="6858000"/>
          </a:xfrm>
        </p:spPr>
        <p:txBody>
          <a:bodyPr/>
          <a:lstStyle/>
          <a:p>
            <a:r>
              <a:rPr lang="ru-RU" dirty="0" smtClean="0"/>
              <a:t>В музей мусора многие не очень хотели ехать. По прибытию на место сомнение ребят по поводу целесообразности поездки кардинально изменилось. Музей поразил своими экспонатами из материалов, которые буквально «валяются у нас под ногами». А в продолжение экскурсии были увлекательные игровые зоны, где не только ребята, но и взрослые повеселились от души. </a:t>
            </a:r>
          </a:p>
          <a:p>
            <a:r>
              <a:rPr lang="ru-RU" dirty="0" smtClean="0"/>
              <a:t> </a:t>
            </a:r>
            <a:r>
              <a:rPr lang="ru-RU" dirty="0"/>
              <a:t>Катя М: «Я боялась, что будет скучно, потому что я часто на экскурсии в музей ездила. А здесь столько </a:t>
            </a:r>
            <a:r>
              <a:rPr lang="ru-RU" dirty="0" err="1"/>
              <a:t>интерактива</a:t>
            </a:r>
            <a:r>
              <a:rPr lang="ru-RU" dirty="0"/>
              <a:t> было! Сегодня точно недовольных не будет!»</a:t>
            </a:r>
          </a:p>
          <a:p>
            <a:r>
              <a:rPr lang="ru-RU" dirty="0"/>
              <a:t>«У нас все время то Вика, то Аня, то Женя (педагоги), а сегодня разгрузочный день какой-то» : ) </a:t>
            </a:r>
          </a:p>
          <a:p>
            <a:r>
              <a:rPr lang="ru-RU" dirty="0"/>
              <a:t>Никита Ш: «Сегодня я почувствовал себя ребенком!» : ) </a:t>
            </a:r>
          </a:p>
          <a:p>
            <a:r>
              <a:rPr lang="ru-RU" dirty="0"/>
              <a:t>На обратном пути в автобусе  Денис помогает Регине учить стих. В лагере: «Дин, я сегодня себя почувствовал дедушкой, который читает сказки на ночь детям. Знаешь почему? Потому что всю дорогу Регине стихи читал. Так пить захотел!» : ) </a:t>
            </a: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0222" y="1751082"/>
            <a:ext cx="2369262" cy="1579508"/>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8660" y="4990735"/>
            <a:ext cx="2718982" cy="1812654"/>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4317734" y="4515482"/>
            <a:ext cx="2739974" cy="1826649"/>
          </a:xfrm>
          <a:prstGeom prst="rect">
            <a:avLst/>
          </a:prstGeom>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69865" y="440562"/>
            <a:ext cx="2756616" cy="1837744"/>
          </a:xfrm>
          <a:prstGeom prst="rect">
            <a:avLst/>
          </a:prstGeom>
        </p:spPr>
      </p:pic>
      <p:pic>
        <p:nvPicPr>
          <p:cNvPr id="12" name="Рисунок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10222" y="54651"/>
            <a:ext cx="2371322" cy="1580881"/>
          </a:xfrm>
          <a:prstGeom prst="rect">
            <a:avLst/>
          </a:prstGeom>
        </p:spPr>
      </p:pic>
      <p:pic>
        <p:nvPicPr>
          <p:cNvPr id="13" name="Рисунок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10222" y="3446140"/>
            <a:ext cx="2403116" cy="1602077"/>
          </a:xfrm>
          <a:prstGeom prst="rect">
            <a:avLst/>
          </a:prstGeom>
        </p:spPr>
      </p:pic>
      <p:pic>
        <p:nvPicPr>
          <p:cNvPr id="14" name="Рисунок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58304" y="5163767"/>
            <a:ext cx="2473098" cy="1648732"/>
          </a:xfrm>
          <a:prstGeom prst="rect">
            <a:avLst/>
          </a:prstGeom>
        </p:spPr>
      </p:pic>
      <p:pic>
        <p:nvPicPr>
          <p:cNvPr id="15" name="Рисунок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88641" y="2661583"/>
            <a:ext cx="2719001" cy="1812667"/>
          </a:xfrm>
          <a:prstGeom prst="rect">
            <a:avLst/>
          </a:prstGeom>
        </p:spPr>
      </p:pic>
      <p:pic>
        <p:nvPicPr>
          <p:cNvPr id="16" name="Рисунок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6200000">
            <a:off x="4443868" y="1790871"/>
            <a:ext cx="2588615" cy="1725743"/>
          </a:xfrm>
          <a:prstGeom prst="rect">
            <a:avLst/>
          </a:prstGeom>
        </p:spPr>
      </p:pic>
      <p:pic>
        <p:nvPicPr>
          <p:cNvPr id="17" name="Рисунок 1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358306" y="5409913"/>
            <a:ext cx="2055412" cy="1370275"/>
          </a:xfrm>
          <a:prstGeom prst="rect">
            <a:avLst/>
          </a:prstGeom>
        </p:spPr>
      </p:pic>
    </p:spTree>
    <p:extLst>
      <p:ext uri="{BB962C8B-B14F-4D97-AF65-F5344CB8AC3E}">
        <p14:creationId xmlns:p14="http://schemas.microsoft.com/office/powerpoint/2010/main" val="41344796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 y="0"/>
            <a:ext cx="2768958" cy="515155"/>
          </a:xfrm>
        </p:spPr>
        <p:txBody>
          <a:bodyPr>
            <a:normAutofit/>
          </a:bodyPr>
          <a:lstStyle/>
          <a:p>
            <a:r>
              <a:rPr lang="ru-RU" dirty="0" smtClean="0"/>
              <a:t>Ребята о лагере.</a:t>
            </a:r>
            <a:endParaRPr lang="ru-RU"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18355" y="373486"/>
            <a:ext cx="1824552" cy="2736828"/>
          </a:xfrm>
        </p:spPr>
      </p:pic>
      <p:sp>
        <p:nvSpPr>
          <p:cNvPr id="4" name="Текст 3"/>
          <p:cNvSpPr>
            <a:spLocks noGrp="1"/>
          </p:cNvSpPr>
          <p:nvPr>
            <p:ph type="body" sz="half" idx="2"/>
          </p:nvPr>
        </p:nvSpPr>
        <p:spPr>
          <a:xfrm>
            <a:off x="154547" y="515155"/>
            <a:ext cx="3427310" cy="6168979"/>
          </a:xfrm>
        </p:spPr>
        <p:txBody>
          <a:bodyPr>
            <a:normAutofit fontScale="77500" lnSpcReduction="20000"/>
          </a:bodyPr>
          <a:lstStyle/>
          <a:p>
            <a:r>
              <a:rPr lang="ru-RU" dirty="0" smtClean="0"/>
              <a:t>« В этом лагере я первый раз и мне здесь понравилось. Хотелось бы , чтобы в лагере был хороший интернет которым можно пользоваться детям».</a:t>
            </a:r>
          </a:p>
          <a:p>
            <a:r>
              <a:rPr lang="ru-RU" dirty="0" smtClean="0"/>
              <a:t>« От всей души хочу сказать спасибо благотворителям за нашу очередную смену! Что касается смены – она прошла просто восхитительно. Отдельно бы хотелось отметить программу. Она прошла замечательно. Лично я остался доволен.»</a:t>
            </a:r>
          </a:p>
          <a:p>
            <a:r>
              <a:rPr lang="ru-RU" dirty="0" smtClean="0"/>
              <a:t>« в этом лагере я первый раз. Меня очень удивило и обрадовало большое количество интересных мероприятий. В этой смене меня огорчило, что многие дети заболели. Но мы поддерживали друг друга и одолевали болезни вместе, с большой помощью нашего доктора Григория Янкелевича. Мне очень понравилось отношение и доброжелательность вожатых и помощников вожатых. Это светлые, открытые и доброжелательные люди. Мне очень не хочется уезжать.»</a:t>
            </a:r>
          </a:p>
          <a:p>
            <a:r>
              <a:rPr lang="ru-RU" dirty="0" smtClean="0"/>
              <a:t>«Занятия по </a:t>
            </a:r>
            <a:r>
              <a:rPr lang="ru-RU" dirty="0" err="1" smtClean="0"/>
              <a:t>робото</a:t>
            </a:r>
            <a:r>
              <a:rPr lang="ru-RU" dirty="0" smtClean="0"/>
              <a:t>-технике, это что то новенькое. С помощью новых технологий мы заставили двигаться то, что изначально не может двигаться».</a:t>
            </a:r>
          </a:p>
          <a:p>
            <a:r>
              <a:rPr lang="ru-RU" dirty="0" smtClean="0"/>
              <a:t> «Для меня все было хорошо, но я хочу сказать, что у нас забирали телефоны. И это правильно. Потому что программа лагеря должна быть такая, которая не даст заскучать. Чтобы мне хотелось добавить в лагерь – буфет!».</a:t>
            </a:r>
          </a:p>
          <a:p>
            <a:r>
              <a:rPr lang="ru-RU" dirty="0" smtClean="0"/>
              <a:t>«Когда я узнала, что мы едем в музей мусора, меня это расстроило. Я подумала, что мы едем на </a:t>
            </a:r>
            <a:r>
              <a:rPr lang="ru-RU" dirty="0" err="1" smtClean="0"/>
              <a:t>мусорку</a:t>
            </a:r>
            <a:r>
              <a:rPr lang="ru-RU" dirty="0" smtClean="0"/>
              <a:t>».</a:t>
            </a:r>
          </a:p>
          <a:p>
            <a:r>
              <a:rPr lang="ru-RU" dirty="0" smtClean="0"/>
              <a:t>«Тематика «Индейцев» была  очень интересная – входить в роль индейцев, проживать посвящение. Я бы хотела, чтобы в следующей смене была тематика «Пираты». «Спасибо всем, кто спонсировал или всячески помогал </a:t>
            </a:r>
            <a:r>
              <a:rPr lang="ru-RU" smtClean="0"/>
              <a:t>становлению этой смены!».</a:t>
            </a:r>
            <a:endParaRPr lang="ru-RU" dirty="0" smtClean="0"/>
          </a:p>
          <a:p>
            <a:endParaRPr lang="ru-RU" dirty="0" smtClean="0"/>
          </a:p>
          <a:p>
            <a:endParaRPr lang="ru-RU"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3795" y="373486"/>
            <a:ext cx="2052622" cy="2736828"/>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9007" y="408255"/>
            <a:ext cx="2026544" cy="2702059"/>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30292" y="408256"/>
            <a:ext cx="2026545" cy="2702059"/>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43191" y="3664038"/>
            <a:ext cx="2000787" cy="2667716"/>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46607" y="3646867"/>
            <a:ext cx="2013665" cy="2684887"/>
          </a:xfrm>
          <a:prstGeom prst="rect">
            <a:avLst/>
          </a:prstGeom>
        </p:spPr>
      </p:pic>
      <p:pic>
        <p:nvPicPr>
          <p:cNvPr id="11" name="Рисунок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39093" y="3664038"/>
            <a:ext cx="2000787" cy="2667716"/>
          </a:xfrm>
          <a:prstGeom prst="rect">
            <a:avLst/>
          </a:prstGeom>
        </p:spPr>
      </p:pic>
      <p:pic>
        <p:nvPicPr>
          <p:cNvPr id="12" name="Рисунок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18701" y="3664038"/>
            <a:ext cx="1849728" cy="2667716"/>
          </a:xfrm>
          <a:prstGeom prst="rect">
            <a:avLst/>
          </a:prstGeom>
        </p:spPr>
      </p:pic>
    </p:spTree>
    <p:extLst>
      <p:ext uri="{BB962C8B-B14F-4D97-AF65-F5344CB8AC3E}">
        <p14:creationId xmlns:p14="http://schemas.microsoft.com/office/powerpoint/2010/main" val="173412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0158" y="2369713"/>
            <a:ext cx="3213190" cy="2142126"/>
          </a:xfrm>
        </p:spPr>
      </p:pic>
      <p:sp>
        <p:nvSpPr>
          <p:cNvPr id="4" name="Текст 3"/>
          <p:cNvSpPr>
            <a:spLocks noGrp="1"/>
          </p:cNvSpPr>
          <p:nvPr>
            <p:ph type="body" sz="half" idx="2"/>
          </p:nvPr>
        </p:nvSpPr>
        <p:spPr>
          <a:xfrm>
            <a:off x="90152" y="0"/>
            <a:ext cx="4681873" cy="2369713"/>
          </a:xfrm>
        </p:spPr>
        <p:txBody>
          <a:bodyPr>
            <a:normAutofit/>
          </a:bodyPr>
          <a:lstStyle/>
          <a:p>
            <a:r>
              <a:rPr lang="ru-RU" dirty="0" smtClean="0"/>
              <a:t>Новые члены нашей команды – педагог по робототехнике Елена и педагог по керамике Анна. Ребята на занятиях осваивали новые для себя направления. Глина очень пластичный и тактильный материал, который используется в арт-терапии. Процесс лепки настолько поглотил ребят, что впору открывать выставку керамики. На занятиях робототехникой приходится включать не только планшет, но и мозговую деятельность. Непросто собрать из конструктора вертолет.</a:t>
            </a:r>
            <a:endParaRPr lang="ru-RU"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31" y="234226"/>
            <a:ext cx="2791805" cy="1861203"/>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51641" y="5540647"/>
            <a:ext cx="1940359" cy="1293572"/>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07269" y="4691554"/>
            <a:ext cx="3249670" cy="2166446"/>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42862" y="2315054"/>
            <a:ext cx="2010374" cy="1340249"/>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0158" y="4734305"/>
            <a:ext cx="3213190" cy="2142125"/>
          </a:xfrm>
          <a:prstGeom prst="rect">
            <a:avLst/>
          </a:prstGeom>
        </p:spPr>
      </p:pic>
      <p:pic>
        <p:nvPicPr>
          <p:cNvPr id="11" name="Рисунок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9902" y="4698913"/>
            <a:ext cx="3202960" cy="2135306"/>
          </a:xfrm>
          <a:prstGeom prst="rect">
            <a:avLst/>
          </a:prstGeom>
        </p:spPr>
      </p:pic>
      <p:pic>
        <p:nvPicPr>
          <p:cNvPr id="12" name="Рисунок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678632" y="2317885"/>
            <a:ext cx="3338842" cy="2225894"/>
          </a:xfrm>
          <a:prstGeom prst="rect">
            <a:avLst/>
          </a:prstGeom>
        </p:spPr>
      </p:pic>
      <p:pic>
        <p:nvPicPr>
          <p:cNvPr id="13" name="Рисунок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03354" y="2317885"/>
            <a:ext cx="2925272" cy="2193954"/>
          </a:xfrm>
          <a:prstGeom prst="rect">
            <a:avLst/>
          </a:prstGeom>
        </p:spPr>
      </p:pic>
      <p:pic>
        <p:nvPicPr>
          <p:cNvPr id="14" name="Рисунок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35314" y="200458"/>
            <a:ext cx="1447323" cy="1929765"/>
          </a:xfrm>
          <a:prstGeom prst="rect">
            <a:avLst/>
          </a:prstGeom>
        </p:spPr>
      </p:pic>
      <p:pic>
        <p:nvPicPr>
          <p:cNvPr id="15" name="Рисунок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225825" y="3968702"/>
            <a:ext cx="1927604" cy="1445703"/>
          </a:xfrm>
          <a:prstGeom prst="rect">
            <a:avLst/>
          </a:prstGeom>
        </p:spPr>
      </p:pic>
      <p:pic>
        <p:nvPicPr>
          <p:cNvPr id="16" name="Рисунок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638035" y="192513"/>
            <a:ext cx="2918486" cy="1945657"/>
          </a:xfrm>
          <a:prstGeom prst="rect">
            <a:avLst/>
          </a:prstGeom>
        </p:spPr>
      </p:pic>
    </p:spTree>
    <p:extLst>
      <p:ext uri="{BB962C8B-B14F-4D97-AF65-F5344CB8AC3E}">
        <p14:creationId xmlns:p14="http://schemas.microsoft.com/office/powerpoint/2010/main" val="41935736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048804" y="74769"/>
            <a:ext cx="1359409" cy="1812546"/>
          </a:xfrm>
        </p:spPr>
      </p:pic>
      <p:sp>
        <p:nvSpPr>
          <p:cNvPr id="4" name="Текст 3"/>
          <p:cNvSpPr>
            <a:spLocks noGrp="1"/>
          </p:cNvSpPr>
          <p:nvPr>
            <p:ph type="body" sz="half" idx="2"/>
          </p:nvPr>
        </p:nvSpPr>
        <p:spPr>
          <a:xfrm>
            <a:off x="115910" y="0"/>
            <a:ext cx="4327619" cy="2575775"/>
          </a:xfrm>
        </p:spPr>
        <p:txBody>
          <a:bodyPr>
            <a:normAutofit/>
          </a:bodyPr>
          <a:lstStyle/>
          <a:p>
            <a:r>
              <a:rPr lang="ru-RU" dirty="0" smtClean="0"/>
              <a:t>Занятия в мастерских всегда проходят в творческой атмосфере. Ребята с удовольствием осваивают новые техники и стараются сделать свои работы неповторимыми. </a:t>
            </a:r>
          </a:p>
          <a:p>
            <a:r>
              <a:rPr lang="ru-RU" dirty="0"/>
              <a:t>Из услышанного: Начали игру «Тайный друг». </a:t>
            </a:r>
            <a:r>
              <a:rPr lang="ru-RU" dirty="0" smtClean="0"/>
              <a:t>Вожатая Настя </a:t>
            </a:r>
            <a:r>
              <a:rPr lang="ru-RU" dirty="0"/>
              <a:t>объяснила </a:t>
            </a:r>
            <a:r>
              <a:rPr lang="ru-RU" dirty="0" smtClean="0"/>
              <a:t>правила игры, раздала записки </a:t>
            </a:r>
            <a:r>
              <a:rPr lang="ru-RU" dirty="0"/>
              <a:t>с </a:t>
            </a:r>
            <a:r>
              <a:rPr lang="ru-RU" dirty="0" smtClean="0"/>
              <a:t>именами тайных друзей  </a:t>
            </a:r>
            <a:r>
              <a:rPr lang="ru-RU" dirty="0"/>
              <a:t>и </a:t>
            </a:r>
            <a:r>
              <a:rPr lang="ru-RU" dirty="0" smtClean="0"/>
              <a:t>строго (шутя) </a:t>
            </a:r>
            <a:r>
              <a:rPr lang="ru-RU" dirty="0"/>
              <a:t>сказала: «Никому не говорите кто ваш тайный друг. Прочитайте </a:t>
            </a:r>
            <a:r>
              <a:rPr lang="ru-RU" dirty="0" smtClean="0"/>
              <a:t>записку </a:t>
            </a:r>
            <a:r>
              <a:rPr lang="ru-RU" dirty="0"/>
              <a:t>и </a:t>
            </a:r>
            <a:r>
              <a:rPr lang="ru-RU" dirty="0" smtClean="0"/>
              <a:t>съешьте </a:t>
            </a:r>
            <a:r>
              <a:rPr lang="ru-RU" dirty="0"/>
              <a:t>ее».  Дети кричат : «А Миша уже съел». Настя: «А </a:t>
            </a:r>
            <a:r>
              <a:rPr lang="ru-RU" dirty="0" smtClean="0"/>
              <a:t>прочитать  </a:t>
            </a:r>
            <a:r>
              <a:rPr lang="ru-RU" dirty="0"/>
              <a:t>хоть кто </a:t>
            </a:r>
            <a:r>
              <a:rPr lang="ru-RU" dirty="0" smtClean="0"/>
              <a:t>твой друг,  </a:t>
            </a:r>
            <a:r>
              <a:rPr lang="ru-RU" dirty="0"/>
              <a:t>успел?» : )</a:t>
            </a: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18956" y="2067754"/>
            <a:ext cx="1970419" cy="2627225"/>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4628330" y="4554215"/>
            <a:ext cx="2001547" cy="2668729"/>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19098" y="2110897"/>
            <a:ext cx="1970419" cy="2627225"/>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18956" y="74769"/>
            <a:ext cx="1359409" cy="1812546"/>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62317" y="4502463"/>
            <a:ext cx="1768967" cy="2358623"/>
          </a:xfrm>
          <a:prstGeom prst="rect">
            <a:avLst/>
          </a:prstGeom>
        </p:spPr>
      </p:pic>
      <p:pic>
        <p:nvPicPr>
          <p:cNvPr id="11" name="Рисунок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9759" y="4502463"/>
            <a:ext cx="1754815" cy="2339754"/>
          </a:xfrm>
          <a:prstGeom prst="rect">
            <a:avLst/>
          </a:prstGeom>
        </p:spPr>
      </p:pic>
      <p:pic>
        <p:nvPicPr>
          <p:cNvPr id="12" name="Рисунок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6200000">
            <a:off x="4933505" y="-239637"/>
            <a:ext cx="1886443" cy="2515256"/>
          </a:xfrm>
          <a:prstGeom prst="rect">
            <a:avLst/>
          </a:prstGeom>
        </p:spPr>
      </p:pic>
      <p:pic>
        <p:nvPicPr>
          <p:cNvPr id="13" name="Рисунок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1060" y="2575775"/>
            <a:ext cx="1521943" cy="1729408"/>
          </a:xfrm>
          <a:prstGeom prst="rect">
            <a:avLst/>
          </a:prstGeom>
        </p:spPr>
      </p:pic>
      <p:pic>
        <p:nvPicPr>
          <p:cNvPr id="14" name="Рисунок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126923" y="4875418"/>
            <a:ext cx="1480487" cy="1973982"/>
          </a:xfrm>
          <a:prstGeom prst="rect">
            <a:avLst/>
          </a:prstGeom>
        </p:spPr>
      </p:pic>
      <p:pic>
        <p:nvPicPr>
          <p:cNvPr id="15" name="Рисунок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969702" y="2035992"/>
            <a:ext cx="1970419" cy="2627225"/>
          </a:xfrm>
          <a:prstGeom prst="rect">
            <a:avLst/>
          </a:prstGeom>
        </p:spPr>
      </p:pic>
      <p:pic>
        <p:nvPicPr>
          <p:cNvPr id="16" name="Рисунок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093860" y="2575775"/>
            <a:ext cx="2305879" cy="1729409"/>
          </a:xfrm>
          <a:prstGeom prst="rect">
            <a:avLst/>
          </a:prstGeom>
        </p:spPr>
      </p:pic>
      <p:pic>
        <p:nvPicPr>
          <p:cNvPr id="17" name="Рисунок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645644" y="74769"/>
            <a:ext cx="1359410" cy="1812546"/>
          </a:xfrm>
          <a:prstGeom prst="rect">
            <a:avLst/>
          </a:prstGeom>
        </p:spPr>
      </p:pic>
      <p:pic>
        <p:nvPicPr>
          <p:cNvPr id="18" name="Рисунок 1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828135" y="4887806"/>
            <a:ext cx="1445315" cy="1973280"/>
          </a:xfrm>
          <a:prstGeom prst="rect">
            <a:avLst/>
          </a:prstGeom>
        </p:spPr>
      </p:pic>
      <p:pic>
        <p:nvPicPr>
          <p:cNvPr id="19" name="Рисунок 1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494175" y="4875418"/>
            <a:ext cx="1445963" cy="1973982"/>
          </a:xfrm>
          <a:prstGeom prst="rect">
            <a:avLst/>
          </a:prstGeom>
        </p:spPr>
      </p:pic>
    </p:spTree>
    <p:extLst>
      <p:ext uri="{BB962C8B-B14F-4D97-AF65-F5344CB8AC3E}">
        <p14:creationId xmlns:p14="http://schemas.microsoft.com/office/powerpoint/2010/main" val="23803043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
            <a:ext cx="4772025" cy="528034"/>
          </a:xfrm>
        </p:spPr>
        <p:txBody>
          <a:bodyPr>
            <a:normAutofit/>
          </a:bodyPr>
          <a:lstStyle/>
          <a:p>
            <a:r>
              <a:rPr lang="ru-RU" dirty="0" smtClean="0"/>
              <a:t>Ребята о лагере.</a:t>
            </a:r>
            <a:endParaRPr lang="ru-RU"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12711" y="2458383"/>
            <a:ext cx="3234290" cy="1819288"/>
          </a:xfrm>
        </p:spPr>
      </p:pic>
      <p:sp>
        <p:nvSpPr>
          <p:cNvPr id="4" name="Текст 3"/>
          <p:cNvSpPr>
            <a:spLocks noGrp="1"/>
          </p:cNvSpPr>
          <p:nvPr>
            <p:ph type="body" sz="half" idx="2"/>
          </p:nvPr>
        </p:nvSpPr>
        <p:spPr>
          <a:xfrm>
            <a:off x="115910" y="528035"/>
            <a:ext cx="3374265" cy="6220495"/>
          </a:xfrm>
        </p:spPr>
        <p:txBody>
          <a:bodyPr>
            <a:normAutofit fontScale="77500" lnSpcReduction="20000"/>
          </a:bodyPr>
          <a:lstStyle/>
          <a:p>
            <a:r>
              <a:rPr lang="ru-RU" dirty="0" smtClean="0"/>
              <a:t>«Очень понравилась экскурсия в «</a:t>
            </a:r>
            <a:r>
              <a:rPr lang="ru-RU" dirty="0" err="1" smtClean="0"/>
              <a:t>Му</a:t>
            </a:r>
            <a:r>
              <a:rPr lang="ru-RU" dirty="0" smtClean="0"/>
              <a:t> </a:t>
            </a:r>
            <a:r>
              <a:rPr lang="ru-RU" dirty="0" err="1" smtClean="0"/>
              <a:t>Му</a:t>
            </a:r>
            <a:r>
              <a:rPr lang="ru-RU" dirty="0" smtClean="0"/>
              <a:t>» музей мусора. Я думала, что это будет скучно. Но мои опасения не подтвердились. В музее очень круто, особенно в «</a:t>
            </a:r>
            <a:r>
              <a:rPr lang="ru-RU" dirty="0" err="1" smtClean="0"/>
              <a:t>Играчах</a:t>
            </a:r>
            <a:r>
              <a:rPr lang="ru-RU" dirty="0" smtClean="0"/>
              <a:t>». Хочу снова туда поехать. </a:t>
            </a:r>
          </a:p>
          <a:p>
            <a:r>
              <a:rPr lang="ru-RU" dirty="0" smtClean="0"/>
              <a:t>Вчера был литературный вечер. На нем мы с подругой перебороли страх и спели при публике.»</a:t>
            </a:r>
          </a:p>
          <a:p>
            <a:r>
              <a:rPr lang="ru-RU" dirty="0" smtClean="0"/>
              <a:t>«Особенно порадовали мероприятия – сплав на каноэ с соревновательным духом и поездка в музей мусора. Вместо ожидаемой лекции о вреде пластика в природе, вышла очень увлекательная экскурсия. Каждая смена преподносит что то новенькое. Если при своей первой поездке я впервые после болезни начал </a:t>
            </a:r>
            <a:r>
              <a:rPr lang="ru-RU" dirty="0" err="1" smtClean="0"/>
              <a:t>общаьтся</a:t>
            </a:r>
            <a:r>
              <a:rPr lang="ru-RU" dirty="0" smtClean="0"/>
              <a:t> со сверстниками, то сейчас я завожу и инициирую процессы в любой компании, являясь ее центром.»</a:t>
            </a:r>
          </a:p>
          <a:p>
            <a:r>
              <a:rPr lang="ru-RU" dirty="0" smtClean="0"/>
              <a:t>«Очень понравилась тема «Индейцы». Люблю все дикое. Понравилось стрелять из лука.»</a:t>
            </a:r>
          </a:p>
          <a:p>
            <a:r>
              <a:rPr lang="ru-RU" dirty="0" smtClean="0"/>
              <a:t>«Эта смена была красочней предыдущих, за что спасибо всем спонсорам, педагогам и директорам!!!»</a:t>
            </a:r>
          </a:p>
          <a:p>
            <a:r>
              <a:rPr lang="ru-RU" dirty="0" smtClean="0"/>
              <a:t>«Я бы добавила осеннюю смену, так как осенью начнется школа – это невозможно.»</a:t>
            </a:r>
          </a:p>
          <a:p>
            <a:r>
              <a:rPr lang="ru-RU" dirty="0" smtClean="0"/>
              <a:t>«Большое спасибо за эти, наполненные любовью и заботой дни, где дети могут чувствовать себя «детьми»».</a:t>
            </a:r>
          </a:p>
          <a:p>
            <a:r>
              <a:rPr lang="ru-RU" dirty="0" smtClean="0"/>
              <a:t>«Честно говоря, я очень скучал по родителям. И, если я еще раз приеду в этот чудесный лагерь, то хочу что бы здесь было два родительских дня».</a:t>
            </a:r>
          </a:p>
          <a:p>
            <a:r>
              <a:rPr lang="ru-RU" dirty="0" smtClean="0"/>
              <a:t>«Мне не очень понравилась еда в столовой, так как дома у меня другое меню».</a:t>
            </a:r>
            <a:endParaRPr lang="ru-RU"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92310" y="168857"/>
            <a:ext cx="3098443" cy="2065628"/>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10317" y="168857"/>
            <a:ext cx="1887963" cy="3356378"/>
          </a:xfrm>
          <a:prstGeom prst="rect">
            <a:avLst/>
          </a:prstGeom>
        </p:spPr>
      </p:pic>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77231" y="4501569"/>
            <a:ext cx="3013522" cy="2009014"/>
          </a:xfrm>
          <a:prstGeom prst="rect">
            <a:avLst/>
          </a:prstGeom>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82169" y="4450097"/>
            <a:ext cx="3090729" cy="2060485"/>
          </a:xfrm>
          <a:prstGeom prst="rect">
            <a:avLst/>
          </a:prstGeom>
        </p:spPr>
      </p:pic>
      <p:pic>
        <p:nvPicPr>
          <p:cNvPr id="11" name="Рисунок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12711" y="168857"/>
            <a:ext cx="3175648" cy="2117099"/>
          </a:xfrm>
          <a:prstGeom prst="rect">
            <a:avLst/>
          </a:prstGeom>
        </p:spPr>
      </p:pic>
      <p:pic>
        <p:nvPicPr>
          <p:cNvPr id="12" name="Рисунок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6200000">
            <a:off x="9632407" y="4121030"/>
            <a:ext cx="2867462" cy="1911641"/>
          </a:xfrm>
          <a:prstGeom prst="rect">
            <a:avLst/>
          </a:prstGeom>
        </p:spPr>
      </p:pic>
      <p:pic>
        <p:nvPicPr>
          <p:cNvPr id="13" name="Рисунок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92311" y="2335213"/>
            <a:ext cx="3098443" cy="2065628"/>
          </a:xfrm>
          <a:prstGeom prst="rect">
            <a:avLst/>
          </a:prstGeom>
        </p:spPr>
      </p:pic>
    </p:spTree>
    <p:extLst>
      <p:ext uri="{BB962C8B-B14F-4D97-AF65-F5344CB8AC3E}">
        <p14:creationId xmlns:p14="http://schemas.microsoft.com/office/powerpoint/2010/main" val="34825842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3031" y="90152"/>
            <a:ext cx="4668994" cy="897273"/>
          </a:xfrm>
        </p:spPr>
        <p:txBody>
          <a:bodyPr>
            <a:normAutofit/>
          </a:bodyPr>
          <a:lstStyle/>
          <a:p>
            <a:r>
              <a:rPr lang="ru-RU" dirty="0" smtClean="0"/>
              <a:t>      До новых встреч!</a:t>
            </a:r>
            <a:endParaRPr lang="ru-RU"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333966" y="90151"/>
            <a:ext cx="2897747" cy="1931831"/>
          </a:xfrm>
        </p:spPr>
      </p:pic>
      <p:sp>
        <p:nvSpPr>
          <p:cNvPr id="4" name="Текст 3"/>
          <p:cNvSpPr>
            <a:spLocks noGrp="1"/>
          </p:cNvSpPr>
          <p:nvPr>
            <p:ph type="body" sz="half" idx="2"/>
          </p:nvPr>
        </p:nvSpPr>
        <p:spPr>
          <a:xfrm>
            <a:off x="103032" y="1094703"/>
            <a:ext cx="4327300" cy="2279561"/>
          </a:xfrm>
        </p:spPr>
        <p:txBody>
          <a:bodyPr>
            <a:normAutofit/>
          </a:bodyPr>
          <a:lstStyle/>
          <a:p>
            <a:r>
              <a:rPr lang="ru-RU" dirty="0" smtClean="0"/>
              <a:t>Смена в 21 день пролетела очень быстро. Вот только недавно все познакомились  и сдружились, как уже нужно уезжать. На заключительном праздничном вечере, который ребята сами подготовили, вожатые и педагоги вручили всем грамоты и </a:t>
            </a:r>
            <a:r>
              <a:rPr lang="ru-RU" dirty="0"/>
              <a:t>памятные подарки. </a:t>
            </a:r>
            <a:r>
              <a:rPr lang="ru-RU" dirty="0" smtClean="0"/>
              <a:t>В день отъезда было много волнения и слез. Ребята из разных городов успели крепко подружиться.  Мы надеемся,  многих увидеть в зимнюю смену!</a:t>
            </a:r>
            <a:endParaRPr lang="ru-RU"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584" y="3561916"/>
            <a:ext cx="4803887" cy="3202592"/>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25095" y="2129844"/>
            <a:ext cx="3607488" cy="2404992"/>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0976" y="4642698"/>
            <a:ext cx="3182714" cy="2121810"/>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90151" y="2228045"/>
            <a:ext cx="3268700" cy="2306791"/>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63158" y="77094"/>
            <a:ext cx="3052830" cy="2035220"/>
          </a:xfrm>
          <a:prstGeom prst="rect">
            <a:avLst/>
          </a:prstGeom>
        </p:spPr>
      </p:pic>
      <p:pic>
        <p:nvPicPr>
          <p:cNvPr id="11" name="Рисунок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09429" y="4664894"/>
            <a:ext cx="3149422" cy="2099614"/>
          </a:xfrm>
          <a:prstGeom prst="rect">
            <a:avLst/>
          </a:prstGeom>
        </p:spPr>
      </p:pic>
      <p:pic>
        <p:nvPicPr>
          <p:cNvPr id="12" name="Рисунок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72999" y="90151"/>
            <a:ext cx="1448873" cy="1931831"/>
          </a:xfrm>
          <a:prstGeom prst="rect">
            <a:avLst/>
          </a:prstGeom>
        </p:spPr>
      </p:pic>
    </p:spTree>
    <p:extLst>
      <p:ext uri="{BB962C8B-B14F-4D97-AF65-F5344CB8AC3E}">
        <p14:creationId xmlns:p14="http://schemas.microsoft.com/office/powerpoint/2010/main" val="671034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7802" y="244700"/>
            <a:ext cx="3200399" cy="1120461"/>
          </a:xfrm>
        </p:spPr>
        <p:txBody>
          <a:bodyPr>
            <a:normAutofit fontScale="90000"/>
          </a:bodyPr>
          <a:lstStyle/>
          <a:p>
            <a:r>
              <a:rPr lang="ru-RU" sz="2400" dirty="0" smtClean="0"/>
              <a:t>Реабилитационный лагерь в «Галактике» - лето 2017</a:t>
            </a:r>
            <a:endParaRPr lang="ru-RU" sz="2400"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24005" y="229346"/>
            <a:ext cx="3249872" cy="1828053"/>
          </a:xfrm>
        </p:spPr>
      </p:pic>
      <p:sp>
        <p:nvSpPr>
          <p:cNvPr id="4" name="Текст 3"/>
          <p:cNvSpPr>
            <a:spLocks noGrp="1"/>
          </p:cNvSpPr>
          <p:nvPr>
            <p:ph type="body" sz="half" idx="2"/>
          </p:nvPr>
        </p:nvSpPr>
        <p:spPr>
          <a:xfrm>
            <a:off x="177801" y="1365161"/>
            <a:ext cx="3200400" cy="5423797"/>
          </a:xfrm>
        </p:spPr>
        <p:txBody>
          <a:bodyPr>
            <a:normAutofit/>
          </a:bodyPr>
          <a:lstStyle/>
          <a:p>
            <a:r>
              <a:rPr lang="ru-RU" dirty="0" smtClean="0"/>
              <a:t>Благополучно прибыв в Галактику, разобрав вещи, пообедав и немного отдохнув, ребята на общем сборе узнают, что ждет их в течение смены.  В этом году тема лагеря «Индейцы», и решено поделить ребят по племенам-семьям, на период  реализации проекта. В племенах, в отличие от отрядов, ребята из различных возрастных групп.  Чтобы ребенок сразу по приезду не испытывал страх  перед другими детьми и вожатыми, мог благополучно влиться в лагерную жизнь, вожатые проводят игры «на знакомство».  Смену начинаем с веселого </a:t>
            </a:r>
            <a:r>
              <a:rPr lang="ru-RU" dirty="0" err="1" smtClean="0"/>
              <a:t>квеста</a:t>
            </a:r>
            <a:r>
              <a:rPr lang="ru-RU" dirty="0" smtClean="0"/>
              <a:t>. Ребята, поделившись на команды-племена, проходят различные интересные испытания. </a:t>
            </a:r>
            <a:endParaRPr lang="ru-RU" dirty="0"/>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792" y="4645997"/>
            <a:ext cx="3022600" cy="2114550"/>
          </a:xfrm>
          <a:prstGeom prst="rect">
            <a:avLst/>
          </a:prstGeom>
        </p:spPr>
      </p:pic>
      <p:pic>
        <p:nvPicPr>
          <p:cNvPr id="9" name="Рисунок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4005" y="2225899"/>
            <a:ext cx="3022600" cy="2266950"/>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19681" y="244699"/>
            <a:ext cx="2441486" cy="1831116"/>
          </a:xfrm>
          <a:prstGeom prst="rect">
            <a:avLst/>
          </a:prstGeom>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61219" y="244699"/>
            <a:ext cx="1868264" cy="2491018"/>
          </a:xfrm>
          <a:prstGeom prst="rect">
            <a:avLst/>
          </a:prstGeom>
        </p:spPr>
      </p:pic>
      <p:pic>
        <p:nvPicPr>
          <p:cNvPr id="12" name="Рисунок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92409" y="4383939"/>
            <a:ext cx="3168810" cy="2376608"/>
          </a:xfrm>
          <a:prstGeom prst="rect">
            <a:avLst/>
          </a:prstGeom>
        </p:spPr>
      </p:pic>
      <p:pic>
        <p:nvPicPr>
          <p:cNvPr id="13" name="Рисунок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83796" y="4566298"/>
            <a:ext cx="1645687" cy="2194249"/>
          </a:xfrm>
          <a:prstGeom prst="rect">
            <a:avLst/>
          </a:prstGeom>
        </p:spPr>
      </p:pic>
      <p:pic>
        <p:nvPicPr>
          <p:cNvPr id="14" name="Рисунок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061219" y="2931884"/>
            <a:ext cx="1868264" cy="1401198"/>
          </a:xfrm>
          <a:prstGeom prst="rect">
            <a:avLst/>
          </a:prstGeom>
        </p:spPr>
      </p:pic>
      <p:pic>
        <p:nvPicPr>
          <p:cNvPr id="15" name="Рисунок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73877" y="2401589"/>
            <a:ext cx="3034262" cy="1706772"/>
          </a:xfrm>
          <a:prstGeom prst="rect">
            <a:avLst/>
          </a:prstGeom>
        </p:spPr>
      </p:pic>
    </p:spTree>
    <p:extLst>
      <p:ext uri="{BB962C8B-B14F-4D97-AF65-F5344CB8AC3E}">
        <p14:creationId xmlns:p14="http://schemas.microsoft.com/office/powerpoint/2010/main" val="4575854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4211393" cy="605307"/>
          </a:xfrm>
        </p:spPr>
        <p:txBody>
          <a:bodyPr>
            <a:normAutofit fontScale="90000"/>
          </a:bodyPr>
          <a:lstStyle/>
          <a:p>
            <a:r>
              <a:rPr lang="ru-RU" dirty="0" smtClean="0"/>
              <a:t>Ребята пишут о лагере</a:t>
            </a:r>
            <a:br>
              <a:rPr lang="ru-RU" dirty="0" smtClean="0"/>
            </a:br>
            <a:r>
              <a:rPr lang="ru-RU" sz="1800" dirty="0" smtClean="0"/>
              <a:t>(стилистика оставлена авторская).</a:t>
            </a:r>
            <a:endParaRPr lang="ru-RU" sz="1800"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304902" y="2090941"/>
            <a:ext cx="1652991" cy="2938651"/>
          </a:xfrm>
        </p:spPr>
      </p:pic>
      <p:sp>
        <p:nvSpPr>
          <p:cNvPr id="4" name="Текст 3"/>
          <p:cNvSpPr>
            <a:spLocks noGrp="1"/>
          </p:cNvSpPr>
          <p:nvPr>
            <p:ph type="body" sz="half" idx="2"/>
          </p:nvPr>
        </p:nvSpPr>
        <p:spPr>
          <a:xfrm>
            <a:off x="167426" y="605307"/>
            <a:ext cx="4604600" cy="6104586"/>
          </a:xfrm>
        </p:spPr>
        <p:txBody>
          <a:bodyPr>
            <a:normAutofit/>
          </a:bodyPr>
          <a:lstStyle/>
          <a:p>
            <a:r>
              <a:rPr lang="ru-RU" dirty="0" smtClean="0"/>
              <a:t>«Первый день в лагере для меня был тяжелым. Я скучала по родным и хотела домой. Но, потом все изменилось. Я нашла друзей. Для меня общение было необходимо, т.к. за два года лечения я практически не общалась с людьми. Самые потрясающие впечатления были получены от наших «вылазок» и поездок. Многое в лагере я делала впервые, в том числе и саму поездку в лагерь. Очень хорошо, что есть занятия – как творческие, так и те, которые помогают восстановить физическую форму.»</a:t>
            </a:r>
          </a:p>
          <a:p>
            <a:r>
              <a:rPr lang="ru-RU" dirty="0" smtClean="0"/>
              <a:t>« В лагере я третий раз. Мне нравится приезжать и знакомится с новыми друзьями.»</a:t>
            </a:r>
          </a:p>
          <a:p>
            <a:r>
              <a:rPr lang="ru-RU" dirty="0" smtClean="0"/>
              <a:t>«Здравствуйте дорогие спонсоры! Мне эта смена понравилась, хочу сказать вам большое спасибо! Я очень привык к этому лагерю, это мой второй дом. Я езжу уже давно, и это моя последняя смена, так как мне уже исполняется 18 лет. Спасибо, что дарите детям радость, улыбку и счастье!»</a:t>
            </a:r>
          </a:p>
          <a:p>
            <a:r>
              <a:rPr lang="ru-RU" dirty="0" smtClean="0"/>
              <a:t>«Это далеко не первая моя смена. В этой смене мне не понравилось, что забирали телефоны. Мне понравилось: то, что я наконец то в 1 отряде;, понравилось ходить на каноэ, кошачья тропа (канатная дорога), понравилось выступать, лепить из глины. Все, что я перечислил мне понравилось. Спасибо огромное всем, кто спонсор поездки!»</a:t>
            </a:r>
          </a:p>
          <a:p>
            <a:endParaRPr lang="ru-RU"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9296" y="2201985"/>
            <a:ext cx="2937373" cy="1958248"/>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2026" y="2503030"/>
            <a:ext cx="2485805" cy="1657203"/>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26301" y="4702337"/>
            <a:ext cx="2631530" cy="1754354"/>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57893" y="4482625"/>
            <a:ext cx="2961098" cy="1974066"/>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25058" y="94985"/>
            <a:ext cx="2993933" cy="1995956"/>
          </a:xfrm>
          <a:prstGeom prst="rect">
            <a:avLst/>
          </a:prstGeom>
        </p:spPr>
      </p:pic>
      <p:pic>
        <p:nvPicPr>
          <p:cNvPr id="11" name="Рисунок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72026" y="265747"/>
            <a:ext cx="2676162" cy="1784108"/>
          </a:xfrm>
          <a:prstGeom prst="rect">
            <a:avLst/>
          </a:prstGeom>
        </p:spPr>
      </p:pic>
      <p:pic>
        <p:nvPicPr>
          <p:cNvPr id="13" name="Рисунок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79022" y="122240"/>
            <a:ext cx="1415202" cy="1941446"/>
          </a:xfrm>
          <a:prstGeom prst="rect">
            <a:avLst/>
          </a:prstGeom>
        </p:spPr>
      </p:pic>
      <p:pic>
        <p:nvPicPr>
          <p:cNvPr id="15" name="Рисунок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79023" y="5083677"/>
            <a:ext cx="1265732" cy="1373014"/>
          </a:xfrm>
          <a:prstGeom prst="rect">
            <a:avLst/>
          </a:prstGeom>
        </p:spPr>
      </p:pic>
    </p:spTree>
    <p:extLst>
      <p:ext uri="{BB962C8B-B14F-4D97-AF65-F5344CB8AC3E}">
        <p14:creationId xmlns:p14="http://schemas.microsoft.com/office/powerpoint/2010/main" val="9567281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46401" y="115910"/>
            <a:ext cx="2269066" cy="1701800"/>
          </a:xfrm>
        </p:spPr>
      </p:pic>
      <p:sp>
        <p:nvSpPr>
          <p:cNvPr id="4" name="Текст 3"/>
          <p:cNvSpPr>
            <a:spLocks noGrp="1"/>
          </p:cNvSpPr>
          <p:nvPr>
            <p:ph type="body" sz="half" idx="2"/>
          </p:nvPr>
        </p:nvSpPr>
        <p:spPr>
          <a:xfrm>
            <a:off x="1" y="115910"/>
            <a:ext cx="2946400" cy="6555346"/>
          </a:xfrm>
        </p:spPr>
        <p:txBody>
          <a:bodyPr>
            <a:normAutofit/>
          </a:bodyPr>
          <a:lstStyle/>
          <a:p>
            <a:r>
              <a:rPr lang="ru-RU" dirty="0" smtClean="0"/>
              <a:t>Новый день начинается, как обычно, с йоги (для желающих, проводит педагог Виктория) и с обязательной зарядки, которую проводят все вожатые по очереди, в течение всей смены. На общем сборе всем вручили лагерные футболки с логотипом, который частично разработала Анастасия С</a:t>
            </a:r>
            <a:r>
              <a:rPr lang="ru-RU" dirty="0"/>
              <a:t>а</a:t>
            </a:r>
            <a:r>
              <a:rPr lang="ru-RU" dirty="0" smtClean="0"/>
              <a:t>вельева. Ребятам  поручили на протяжении  дня обсудить и выбрать название семей- племен, а также подобрать себе имя, в «индейском духе». Все отнеслись к этому с большим воодушевлением.</a:t>
            </a:r>
          </a:p>
          <a:p>
            <a:r>
              <a:rPr lang="ru-RU" dirty="0" smtClean="0"/>
              <a:t>Занятия в творческих мастерских каждый день начинаются с презентации. Темы ребята и вожатые выбирали сами, подготовили дома слайды  об индейских защитных тотемах ,типичном жилище индейцев,  истории, культуре, традициях. Такая информация очень важна для настроя ребят на творческую работу. </a:t>
            </a:r>
          </a:p>
          <a:p>
            <a:endParaRPr lang="ru-RU" dirty="0"/>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3283" y="122018"/>
            <a:ext cx="2269067" cy="1701800"/>
          </a:xfrm>
          <a:prstGeom prst="rect">
            <a:avLst/>
          </a:prstGeo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81124" y="1957555"/>
            <a:ext cx="1704054" cy="2272072"/>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46401" y="4281346"/>
            <a:ext cx="1896645" cy="2528860"/>
          </a:xfrm>
          <a:prstGeom prst="rect">
            <a:avLst/>
          </a:prstGeom>
        </p:spPr>
      </p:pic>
      <p:pic>
        <p:nvPicPr>
          <p:cNvPr id="11" name="Рисунок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3762" y="1957555"/>
            <a:ext cx="1704055" cy="2272072"/>
          </a:xfrm>
          <a:prstGeom prst="rect">
            <a:avLst/>
          </a:prstGeom>
        </p:spPr>
      </p:pic>
      <p:pic>
        <p:nvPicPr>
          <p:cNvPr id="12" name="Рисунок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89446" y="4319764"/>
            <a:ext cx="1903677" cy="2538236"/>
          </a:xfrm>
          <a:prstGeom prst="rect">
            <a:avLst/>
          </a:prstGeom>
        </p:spPr>
      </p:pic>
      <p:pic>
        <p:nvPicPr>
          <p:cNvPr id="13" name="Рисунок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37399" y="4281346"/>
            <a:ext cx="1896645" cy="2528860"/>
          </a:xfrm>
          <a:prstGeom prst="rect">
            <a:avLst/>
          </a:prstGeom>
        </p:spPr>
      </p:pic>
      <p:pic>
        <p:nvPicPr>
          <p:cNvPr id="14" name="Рисунок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58099" y="1913492"/>
            <a:ext cx="1704054" cy="2272072"/>
          </a:xfrm>
          <a:prstGeom prst="rect">
            <a:avLst/>
          </a:prstGeom>
        </p:spPr>
      </p:pic>
      <p:pic>
        <p:nvPicPr>
          <p:cNvPr id="15" name="Рисунок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348485" y="1917524"/>
            <a:ext cx="1734079" cy="2312104"/>
          </a:xfrm>
          <a:prstGeom prst="rect">
            <a:avLst/>
          </a:prstGeom>
        </p:spPr>
      </p:pic>
      <p:pic>
        <p:nvPicPr>
          <p:cNvPr id="16" name="Рисунок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124772" y="4281346"/>
            <a:ext cx="1896645" cy="2528860"/>
          </a:xfrm>
          <a:prstGeom prst="rect">
            <a:avLst/>
          </a:prstGeom>
        </p:spPr>
      </p:pic>
      <p:pic>
        <p:nvPicPr>
          <p:cNvPr id="17" name="Рисунок 1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020166" y="66215"/>
            <a:ext cx="2335326" cy="1751495"/>
          </a:xfrm>
          <a:prstGeom prst="rect">
            <a:avLst/>
          </a:prstGeom>
        </p:spPr>
      </p:pic>
    </p:spTree>
    <p:extLst>
      <p:ext uri="{BB962C8B-B14F-4D97-AF65-F5344CB8AC3E}">
        <p14:creationId xmlns:p14="http://schemas.microsoft.com/office/powerpoint/2010/main" val="42674606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90931" y="643944"/>
            <a:ext cx="1450181" cy="1933575"/>
          </a:xfrm>
        </p:spPr>
      </p:pic>
      <p:sp>
        <p:nvSpPr>
          <p:cNvPr id="4" name="Текст 3"/>
          <p:cNvSpPr>
            <a:spLocks noGrp="1"/>
          </p:cNvSpPr>
          <p:nvPr>
            <p:ph type="body" sz="half" idx="2"/>
          </p:nvPr>
        </p:nvSpPr>
        <p:spPr>
          <a:xfrm>
            <a:off x="115911" y="128789"/>
            <a:ext cx="2975020" cy="6503831"/>
          </a:xfrm>
        </p:spPr>
        <p:txBody>
          <a:bodyPr>
            <a:normAutofit fontScale="92500" lnSpcReduction="10000"/>
          </a:bodyPr>
          <a:lstStyle/>
          <a:p>
            <a:r>
              <a:rPr lang="ru-RU" dirty="0" smtClean="0"/>
              <a:t>При помощи педагогов-художников Виктории и Юлии, дети создают на занятиях  украшения, одежду, головные уборы, защитные амулеты и тотемы, строят  жилище индейцев – </a:t>
            </a:r>
            <a:r>
              <a:rPr lang="ru-RU" dirty="0" err="1" smtClean="0"/>
              <a:t>Типи</a:t>
            </a:r>
            <a:r>
              <a:rPr lang="ru-RU" dirty="0" smtClean="0"/>
              <a:t>, в духе того времени.  </a:t>
            </a:r>
          </a:p>
          <a:p>
            <a:r>
              <a:rPr lang="ru-RU" dirty="0" smtClean="0"/>
              <a:t>Театральный педагог Евгения все занятия посвящает постановке театрализованного представления, которое ребята покажут в конце проекта и на родительский день. </a:t>
            </a:r>
          </a:p>
          <a:p>
            <a:r>
              <a:rPr lang="ru-RU" dirty="0" smtClean="0"/>
              <a:t>На этих  занятиях  дети: представляют себя членами индейских племен; придумывают себе новое имя, например «одинокая грусть», «целеустремленная собака», «бешеный енот», «цветочный волк», «</a:t>
            </a:r>
            <a:r>
              <a:rPr lang="ru-RU" dirty="0" err="1" smtClean="0"/>
              <a:t>лаймовая</a:t>
            </a:r>
            <a:r>
              <a:rPr lang="ru-RU" dirty="0" smtClean="0"/>
              <a:t> колбаса», «жадное море»; рассказывают какую роль играют - шаманы, разведчики, миротворцы.  Дети очень быстро вжились в роль индейцев, некоторые даже продолжают игру вне занятий. Просят называть себя  индейским именем. Многие, сделав себе элементы костюма, носят их, не снимая весь день. </a:t>
            </a:r>
          </a:p>
          <a:p>
            <a:r>
              <a:rPr lang="ru-RU" dirty="0" smtClean="0"/>
              <a:t>Артем С: «В этой смене все дни какие-то бурлящие!»: )</a:t>
            </a:r>
          </a:p>
          <a:p>
            <a:endParaRPr lang="ru-RU"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5219590" y="-193473"/>
            <a:ext cx="1933575" cy="2578100"/>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8117201" y="218651"/>
            <a:ext cx="1933575" cy="2578099"/>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1819" y="128789"/>
            <a:ext cx="1450181" cy="1933575"/>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49781" y="3380704"/>
            <a:ext cx="2114550" cy="2819400"/>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72360" y="2697408"/>
            <a:ext cx="2114550" cy="2819400"/>
          </a:xfrm>
          <a:prstGeom prst="rect">
            <a:avLst/>
          </a:prstGeom>
        </p:spPr>
      </p:pic>
      <p:pic>
        <p:nvPicPr>
          <p:cNvPr id="11" name="Рисунок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94939" y="3380704"/>
            <a:ext cx="2114550" cy="2819400"/>
          </a:xfrm>
          <a:prstGeom prst="rect">
            <a:avLst/>
          </a:prstGeom>
        </p:spPr>
      </p:pic>
      <p:pic>
        <p:nvPicPr>
          <p:cNvPr id="12" name="Рисунок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965716" y="2692637"/>
            <a:ext cx="2118128" cy="2824171"/>
          </a:xfrm>
          <a:prstGeom prst="rect">
            <a:avLst/>
          </a:prstGeom>
        </p:spPr>
      </p:pic>
    </p:spTree>
    <p:extLst>
      <p:ext uri="{BB962C8B-B14F-4D97-AF65-F5344CB8AC3E}">
        <p14:creationId xmlns:p14="http://schemas.microsoft.com/office/powerpoint/2010/main" val="3723891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53810" y="90700"/>
            <a:ext cx="3638840" cy="2425893"/>
          </a:xfrm>
        </p:spPr>
      </p:pic>
      <p:sp>
        <p:nvSpPr>
          <p:cNvPr id="4" name="Текст 3"/>
          <p:cNvSpPr>
            <a:spLocks noGrp="1"/>
          </p:cNvSpPr>
          <p:nvPr>
            <p:ph type="body" sz="half" idx="2"/>
          </p:nvPr>
        </p:nvSpPr>
        <p:spPr>
          <a:xfrm>
            <a:off x="167425" y="115909"/>
            <a:ext cx="3296991" cy="6529589"/>
          </a:xfrm>
        </p:spPr>
        <p:txBody>
          <a:bodyPr>
            <a:normAutofit fontScale="55000" lnSpcReduction="20000"/>
          </a:bodyPr>
          <a:lstStyle/>
          <a:p>
            <a:r>
              <a:rPr lang="ru-RU" sz="2000" dirty="0" smtClean="0"/>
              <a:t>20 июля День Рождения Лизы Байковой. Целый день ребята и вожатые делают ей маленькие сюрпризы.  Пока Лиза была на занятии по йоге, ребята украсили  комнату шарами и плакатами.  Вожатые договорились по очереди появляться   под окнами ее комнаты, (благо девочка живет на первом этаже),  с шарами.  Днем  в комнате появился букет цветов, собранный ребятами в поле.  После тихого часа, в холле разместили  стенгазету с поздравлениями от детей. </a:t>
            </a:r>
          </a:p>
          <a:p>
            <a:r>
              <a:rPr lang="ru-RU" sz="2000" dirty="0" smtClean="0"/>
              <a:t>Педагог Виктория привезла электрическую </a:t>
            </a:r>
            <a:r>
              <a:rPr lang="ru-RU" sz="2000" dirty="0" err="1" smtClean="0"/>
              <a:t>кейк-попсницу</a:t>
            </a:r>
            <a:r>
              <a:rPr lang="ru-RU" sz="2000" dirty="0" smtClean="0"/>
              <a:t>, для выпечки. Вечером, после ужина в холле корпуса стоял умопомрачительный запах ванили. </a:t>
            </a:r>
          </a:p>
          <a:p>
            <a:pPr lvl="0"/>
            <a:r>
              <a:rPr lang="ru-RU" sz="2000" dirty="0" smtClean="0"/>
              <a:t>Пеклись творожные шарики с изюмом. Один шарик случайно лопнул во время выпечки, а две изюминки разместились так, что получилась улыбающаяся рожица-смайлик.  Ребята, не смотря на сытый ужин, заглядывали в жилой корпус с завидной регулярностью, в предвкушении праздника - торт, свечи, домашняя атмосфера, дискотека с чаепитием. (В: «Пока пекла шарики, Ярослав сказал мне столько комплиментов, что я сама расплылась как шарик».  А именинница  Лиза расчувствовалась, сняла меня на Полароид и сразу попросила автограф шеф-повара </a:t>
            </a:r>
            <a:r>
              <a:rPr lang="ru-RU" sz="2000" dirty="0" smtClean="0">
                <a:solidFill>
                  <a:prstClr val="black"/>
                </a:solidFill>
                <a:sym typeface="Wingdings" panose="05000000000000000000" pitchFamily="2" charset="2"/>
              </a:rPr>
              <a:t></a:t>
            </a:r>
            <a:endParaRPr lang="ru-RU" sz="2000" dirty="0" smtClean="0"/>
          </a:p>
          <a:p>
            <a:r>
              <a:rPr lang="ru-RU" sz="2000" dirty="0" smtClean="0"/>
              <a:t>Все закончилось веселой дискотекой, где веселились все гости и именинница.</a:t>
            </a:r>
            <a:r>
              <a:rPr lang="ru-RU" sz="2000" dirty="0" smtClean="0">
                <a:sym typeface="Wingdings" panose="05000000000000000000" pitchFamily="2" charset="2"/>
              </a:rPr>
              <a:t></a:t>
            </a:r>
            <a:endParaRPr lang="ru-RU" sz="2000" dirty="0" smtClean="0"/>
          </a:p>
          <a:p>
            <a:r>
              <a:rPr lang="ru-RU" sz="2000" dirty="0" smtClean="0"/>
              <a:t>(Л.Б. «У меня никогда не было такого дня рождения»).</a:t>
            </a:r>
          </a:p>
          <a:p>
            <a:endParaRPr lang="ru-RU"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94161" y="2663896"/>
            <a:ext cx="2273362" cy="1705021"/>
          </a:xfrm>
          <a:prstGeom prst="rect">
            <a:avLst/>
          </a:prstGeom>
        </p:spPr>
      </p:pic>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46474" y="2657144"/>
            <a:ext cx="2588073" cy="1725382"/>
          </a:xfrm>
          <a:prstGeom prst="rect">
            <a:avLst/>
          </a:prstGeom>
        </p:spPr>
      </p:pic>
      <p:pic>
        <p:nvPicPr>
          <p:cNvPr id="11" name="Рисунок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72134" y="4523078"/>
            <a:ext cx="2997256" cy="2134431"/>
          </a:xfrm>
          <a:prstGeom prst="rect">
            <a:avLst/>
          </a:prstGeom>
        </p:spPr>
      </p:pic>
      <p:pic>
        <p:nvPicPr>
          <p:cNvPr id="12" name="Рисунок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09878" y="4521973"/>
            <a:ext cx="3967110" cy="2134431"/>
          </a:xfrm>
          <a:prstGeom prst="rect">
            <a:avLst/>
          </a:prstGeom>
        </p:spPr>
      </p:pic>
      <p:pic>
        <p:nvPicPr>
          <p:cNvPr id="13" name="Рисунок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41926" y="4417455"/>
            <a:ext cx="1372806" cy="2440545"/>
          </a:xfrm>
          <a:prstGeom prst="rect">
            <a:avLst/>
          </a:prstGeom>
        </p:spPr>
      </p:pic>
      <p:pic>
        <p:nvPicPr>
          <p:cNvPr id="14" name="Рисунок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82044" y="90700"/>
            <a:ext cx="4312697" cy="2425893"/>
          </a:xfrm>
          <a:prstGeom prst="rect">
            <a:avLst/>
          </a:prstGeom>
        </p:spPr>
      </p:pic>
      <p:pic>
        <p:nvPicPr>
          <p:cNvPr id="15" name="Рисунок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91715" y="2670754"/>
            <a:ext cx="3018956" cy="1698163"/>
          </a:xfrm>
          <a:prstGeom prst="rect">
            <a:avLst/>
          </a:prstGeom>
        </p:spPr>
      </p:pic>
    </p:spTree>
    <p:extLst>
      <p:ext uri="{BB962C8B-B14F-4D97-AF65-F5344CB8AC3E}">
        <p14:creationId xmlns:p14="http://schemas.microsoft.com/office/powerpoint/2010/main" val="10976207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153665" y="115909"/>
            <a:ext cx="1465949" cy="1954599"/>
          </a:xfrm>
        </p:spPr>
      </p:pic>
      <p:sp>
        <p:nvSpPr>
          <p:cNvPr id="4" name="Текст 3"/>
          <p:cNvSpPr>
            <a:spLocks noGrp="1"/>
          </p:cNvSpPr>
          <p:nvPr>
            <p:ph type="body" sz="half" idx="2"/>
          </p:nvPr>
        </p:nvSpPr>
        <p:spPr>
          <a:xfrm>
            <a:off x="154547" y="115909"/>
            <a:ext cx="3847972" cy="6529589"/>
          </a:xfrm>
        </p:spPr>
        <p:txBody>
          <a:bodyPr>
            <a:normAutofit fontScale="70000" lnSpcReduction="20000"/>
          </a:bodyPr>
          <a:lstStyle/>
          <a:p>
            <a:r>
              <a:rPr lang="ru-RU" sz="1700" dirty="0" smtClean="0"/>
              <a:t>На занятиях все мастер-классы посвящены индейцам. В день посвящения в индейцы идет очень активная подготовка к торжественному показу всего, что было сделано за неделю. Все уже живут жизнью индейцев, вжились в свои  в роли. Утром, педагог Женя «Розовая звезда», в наряде индейца приглашает детей вместо зарядки станцевать ритуальные танцы. Доделаны последние штрихи в образе, нарисован боевой </a:t>
            </a:r>
            <a:r>
              <a:rPr lang="ru-RU" sz="1700" dirty="0" err="1" smtClean="0"/>
              <a:t>раскрас</a:t>
            </a:r>
            <a:r>
              <a:rPr lang="ru-RU" sz="1700" dirty="0" smtClean="0"/>
              <a:t>.   И вот -  долгожданный вечер. Племена - «</a:t>
            </a:r>
            <a:r>
              <a:rPr lang="ru-RU" sz="1700" dirty="0" err="1" smtClean="0"/>
              <a:t>Татанки</a:t>
            </a:r>
            <a:r>
              <a:rPr lang="ru-RU" sz="1700" dirty="0" smtClean="0"/>
              <a:t>»,»Золотое перо» «Молочные челюсти», которые с помощью театрального педагога Евгении подготовили свое выступление, торжественно представляют своего вождя и соплеменников верховному вождю(Григорий Янкелевич) и старейшинам (педагоги лагеря). Все действие проходит на фоне хижин и тотемных столбов, которые дети сделали своими руками. Для посвящения, верховный вождь подготовил задания, которые ребята с честью выполнили. Вождь наносит каждому индейцу красную полоску на переносицу. </a:t>
            </a:r>
            <a:endParaRPr lang="ru-RU" sz="1700" dirty="0"/>
          </a:p>
          <a:p>
            <a:pPr lvl="0"/>
            <a:r>
              <a:rPr lang="ru-RU" sz="1700" b="1" dirty="0" smtClean="0"/>
              <a:t>Из интересного</a:t>
            </a:r>
            <a:r>
              <a:rPr lang="ru-RU" sz="1700" dirty="0" smtClean="0"/>
              <a:t>: На улице дождь. 1е племя – «Погода испортилась, пойдем </a:t>
            </a:r>
            <a:r>
              <a:rPr lang="ru-RU" sz="1700" dirty="0" err="1" smtClean="0"/>
              <a:t>пошаманим</a:t>
            </a:r>
            <a:r>
              <a:rPr lang="ru-RU" sz="1700" dirty="0" smtClean="0"/>
              <a:t> </a:t>
            </a:r>
            <a:r>
              <a:rPr lang="ru-RU" dirty="0" smtClean="0">
                <a:solidFill>
                  <a:prstClr val="black"/>
                </a:solidFill>
                <a:sym typeface="Wingdings" panose="05000000000000000000" pitchFamily="2" charset="2"/>
              </a:rPr>
              <a:t></a:t>
            </a:r>
            <a:r>
              <a:rPr lang="ru-RU" sz="1700" dirty="0" smtClean="0"/>
              <a:t>» </a:t>
            </a:r>
          </a:p>
          <a:p>
            <a:r>
              <a:rPr lang="ru-RU" sz="1700" dirty="0" smtClean="0"/>
              <a:t>Вопрос из викторины: «Кто из европейцев впервые посетил Америку?» Ответ из зала - «Американцы». </a:t>
            </a:r>
          </a:p>
          <a:p>
            <a:r>
              <a:rPr lang="ru-RU" sz="1700" dirty="0" smtClean="0"/>
              <a:t> На общем сборе: Племя «Молочные челюсти» собрали больше всех драгоценных камней за добрые дела. Г.Я спрашивает, что бы дети хотели за это получить? Денис, вождь племени: «Хочу конфеты… мне….каждому…. по три…» : ) </a:t>
            </a:r>
          </a:p>
          <a:p>
            <a:r>
              <a:rPr lang="ru-RU" sz="1700" dirty="0" smtClean="0"/>
              <a:t>Василиса И: «У меня сегодня был такой классный день! Меня попросили станцевать перед главным индейцем!» : ) </a:t>
            </a:r>
          </a:p>
          <a:p>
            <a:endParaRPr lang="ru-RU" dirty="0" smtClean="0"/>
          </a:p>
          <a:p>
            <a:endParaRPr lang="ru-RU" dirty="0" smtClean="0"/>
          </a:p>
          <a:p>
            <a:endParaRPr lang="ru-RU" dirty="0" smtClean="0"/>
          </a:p>
          <a:p>
            <a:endParaRPr lang="ru-RU" dirty="0"/>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33388" y="115909"/>
            <a:ext cx="1455053" cy="1940071"/>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6539" y="2174833"/>
            <a:ext cx="3642690" cy="2732018"/>
          </a:xfrm>
          <a:prstGeom prst="rect">
            <a:avLst/>
          </a:prstGeom>
        </p:spPr>
      </p:pic>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31772" y="97922"/>
            <a:ext cx="1465950" cy="1954599"/>
          </a:xfrm>
          <a:prstGeom prst="rect">
            <a:avLst/>
          </a:prstGeom>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57678" y="97921"/>
            <a:ext cx="2606132" cy="1954599"/>
          </a:xfrm>
          <a:prstGeom prst="rect">
            <a:avLst/>
          </a:prstGeom>
        </p:spPr>
      </p:pic>
      <p:pic>
        <p:nvPicPr>
          <p:cNvPr id="11" name="Рисунок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64747" y="4991762"/>
            <a:ext cx="2169269" cy="1626952"/>
          </a:xfrm>
          <a:prstGeom prst="rect">
            <a:avLst/>
          </a:prstGeom>
        </p:spPr>
      </p:pic>
      <p:pic>
        <p:nvPicPr>
          <p:cNvPr id="12" name="Рисунок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094215" y="2174833"/>
            <a:ext cx="2049014" cy="2732018"/>
          </a:xfrm>
          <a:prstGeom prst="rect">
            <a:avLst/>
          </a:prstGeom>
        </p:spPr>
      </p:pic>
      <p:pic>
        <p:nvPicPr>
          <p:cNvPr id="13" name="Рисунок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27505" y="2141453"/>
            <a:ext cx="2074048" cy="2765398"/>
          </a:xfrm>
          <a:prstGeom prst="rect">
            <a:avLst/>
          </a:prstGeom>
        </p:spPr>
      </p:pic>
      <p:pic>
        <p:nvPicPr>
          <p:cNvPr id="15" name="Рисунок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53665" y="4991762"/>
            <a:ext cx="2193077" cy="1644808"/>
          </a:xfrm>
          <a:prstGeom prst="rect">
            <a:avLst/>
          </a:prstGeom>
        </p:spPr>
      </p:pic>
      <p:pic>
        <p:nvPicPr>
          <p:cNvPr id="16" name="Рисунок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179176" y="5000690"/>
            <a:ext cx="2892358" cy="1626952"/>
          </a:xfrm>
          <a:prstGeom prst="rect">
            <a:avLst/>
          </a:prstGeom>
        </p:spPr>
      </p:pic>
    </p:spTree>
    <p:extLst>
      <p:ext uri="{BB962C8B-B14F-4D97-AF65-F5344CB8AC3E}">
        <p14:creationId xmlns:p14="http://schemas.microsoft.com/office/powerpoint/2010/main" val="34459862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90404" y="1648278"/>
            <a:ext cx="2405328" cy="1352997"/>
          </a:xfrm>
        </p:spPr>
      </p:pic>
      <p:sp>
        <p:nvSpPr>
          <p:cNvPr id="4" name="Текст 3"/>
          <p:cNvSpPr>
            <a:spLocks noGrp="1"/>
          </p:cNvSpPr>
          <p:nvPr>
            <p:ph type="body" sz="half" idx="2"/>
          </p:nvPr>
        </p:nvSpPr>
        <p:spPr>
          <a:xfrm>
            <a:off x="0" y="115666"/>
            <a:ext cx="3462159" cy="6929078"/>
          </a:xfrm>
        </p:spPr>
        <p:txBody>
          <a:bodyPr>
            <a:normAutofit fontScale="32500" lnSpcReduction="20000"/>
          </a:bodyPr>
          <a:lstStyle/>
          <a:p>
            <a:pPr>
              <a:lnSpc>
                <a:spcPct val="120000"/>
              </a:lnSpc>
            </a:pPr>
            <a:r>
              <a:rPr lang="ru-RU" sz="3300" dirty="0" smtClean="0"/>
              <a:t>Смена в этом году была очень насыщенной событиями и мероприятиями. Не успели догореть индейские костры, «как нам снова в поход». В походе ребята, под руководством педагога Дины учились собирать и ставить палатки. Все разделились по ключевым точкам: кто-то собирает дрова и  разводит костер, кто-то готовит обед. С помощью старших ребят и вожатых был организован интересный досуг. Ребята сами проводили интересные конкурсы. Самым оригинальным был музыкальный конкурс, который организовали Дима Г. ,Артем С.  и Захар О. и назвали «Поющее бревно».  А, самым популярным стал конкурс на лучшую рекламу сладких батончиков </a:t>
            </a:r>
            <a:r>
              <a:rPr lang="en-US" sz="3300" dirty="0" smtClean="0"/>
              <a:t>Kit Kat</a:t>
            </a:r>
            <a:r>
              <a:rPr lang="ru-RU" sz="3300" dirty="0"/>
              <a:t> .</a:t>
            </a:r>
            <a:r>
              <a:rPr lang="en-US" sz="3300" dirty="0" smtClean="0"/>
              <a:t> </a:t>
            </a:r>
            <a:r>
              <a:rPr lang="ru-RU" sz="3300" dirty="0" smtClean="0"/>
              <a:t>Очень много было желающих помогать на кухне. Особенно, когда жарили сосиски.</a:t>
            </a:r>
          </a:p>
          <a:p>
            <a:pPr>
              <a:lnSpc>
                <a:spcPct val="120000"/>
              </a:lnSpc>
            </a:pPr>
            <a:r>
              <a:rPr lang="ru-RU" sz="3300" dirty="0" smtClean="0"/>
              <a:t>Из подслушанного: Даня Р. Ребятам:  «Я иду на волшебный бой с сосиской! Пожелайте мне удачи!» Говорит педагогам: «Дайте мне дополнительную сосиску, пожалуйста!» Предложили помочь раздать еду и получить еще одну сосиску. Даня - «Ну вот! Я думал, что получу за помощь первый сосиску, а придется ждать до последнего». Обед в походе.  Даня М: «Кушайте! До родительского дня вы такой вкусноты не поедите!» Игорь К. «Вообще я не ем рыбный суп, но этот какой-то волшебно вкусный!»</a:t>
            </a:r>
          </a:p>
          <a:p>
            <a:endParaRPr lang="ru-RU" dirty="0"/>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5742" y="144417"/>
            <a:ext cx="1898261" cy="1423696"/>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41754" y="115666"/>
            <a:ext cx="1075290" cy="1433719"/>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7712" y="1649578"/>
            <a:ext cx="3074621" cy="2049747"/>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2065" y="125689"/>
            <a:ext cx="2135545" cy="1423696"/>
          </a:xfrm>
          <a:prstGeom prst="rect">
            <a:avLst/>
          </a:prstGeom>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30168" y="1686907"/>
            <a:ext cx="1235558" cy="1647411"/>
          </a:xfrm>
          <a:prstGeom prst="rect">
            <a:avLst/>
          </a:prstGeom>
        </p:spPr>
      </p:pic>
      <p:pic>
        <p:nvPicPr>
          <p:cNvPr id="11" name="Рисунок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28915" y="3060221"/>
            <a:ext cx="2429679" cy="1822259"/>
          </a:xfrm>
          <a:prstGeom prst="rect">
            <a:avLst/>
          </a:prstGeom>
        </p:spPr>
      </p:pic>
      <p:pic>
        <p:nvPicPr>
          <p:cNvPr id="12" name="Рисунок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730904" y="5274048"/>
            <a:ext cx="2211912" cy="1474608"/>
          </a:xfrm>
          <a:prstGeom prst="rect">
            <a:avLst/>
          </a:prstGeom>
        </p:spPr>
      </p:pic>
      <p:pic>
        <p:nvPicPr>
          <p:cNvPr id="13" name="Рисунок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93241" y="5017826"/>
            <a:ext cx="2301025" cy="1725769"/>
          </a:xfrm>
          <a:prstGeom prst="rect">
            <a:avLst/>
          </a:prstGeom>
        </p:spPr>
      </p:pic>
      <p:pic>
        <p:nvPicPr>
          <p:cNvPr id="14" name="Рисунок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981361" y="3799518"/>
            <a:ext cx="1649579" cy="2932585"/>
          </a:xfrm>
          <a:prstGeom prst="rect">
            <a:avLst/>
          </a:prstGeom>
        </p:spPr>
      </p:pic>
      <p:pic>
        <p:nvPicPr>
          <p:cNvPr id="15" name="Рисунок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300138" y="1686905"/>
            <a:ext cx="1235560" cy="1647413"/>
          </a:xfrm>
          <a:prstGeom prst="rect">
            <a:avLst/>
          </a:prstGeom>
        </p:spPr>
      </p:pic>
      <p:pic>
        <p:nvPicPr>
          <p:cNvPr id="16" name="Рисунок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376293" y="3526442"/>
            <a:ext cx="2169817" cy="1627363"/>
          </a:xfrm>
          <a:prstGeom prst="rect">
            <a:avLst/>
          </a:prstGeom>
        </p:spPr>
      </p:pic>
      <p:pic>
        <p:nvPicPr>
          <p:cNvPr id="17" name="Рисунок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694003" y="5286833"/>
            <a:ext cx="1942349" cy="1456762"/>
          </a:xfrm>
          <a:prstGeom prst="rect">
            <a:avLst/>
          </a:prstGeom>
        </p:spPr>
      </p:pic>
      <p:pic>
        <p:nvPicPr>
          <p:cNvPr id="18" name="Рисунок 1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055935" y="3772053"/>
            <a:ext cx="1126497" cy="1501995"/>
          </a:xfrm>
          <a:prstGeom prst="rect">
            <a:avLst/>
          </a:prstGeom>
        </p:spPr>
      </p:pic>
      <p:pic>
        <p:nvPicPr>
          <p:cNvPr id="19" name="Рисунок 1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08337" y="144417"/>
            <a:ext cx="2107453" cy="1404968"/>
          </a:xfrm>
          <a:prstGeom prst="rect">
            <a:avLst/>
          </a:prstGeom>
        </p:spPr>
      </p:pic>
    </p:spTree>
    <p:extLst>
      <p:ext uri="{BB962C8B-B14F-4D97-AF65-F5344CB8AC3E}">
        <p14:creationId xmlns:p14="http://schemas.microsoft.com/office/powerpoint/2010/main" val="14728714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03032"/>
            <a:ext cx="4772025" cy="463638"/>
          </a:xfrm>
        </p:spPr>
        <p:txBody>
          <a:bodyPr>
            <a:normAutofit/>
          </a:bodyPr>
          <a:lstStyle/>
          <a:p>
            <a:r>
              <a:rPr lang="ru-RU" dirty="0" smtClean="0"/>
              <a:t>Ребята о лагере.</a:t>
            </a:r>
            <a:endParaRPr lang="ru-RU" dirty="0"/>
          </a:p>
        </p:txBody>
      </p:sp>
      <p:pic>
        <p:nvPicPr>
          <p:cNvPr id="6" name="Объект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760244" y="2440680"/>
            <a:ext cx="2514600" cy="1675015"/>
          </a:xfrm>
        </p:spPr>
      </p:pic>
      <p:sp>
        <p:nvSpPr>
          <p:cNvPr id="4" name="Текст 3"/>
          <p:cNvSpPr>
            <a:spLocks noGrp="1"/>
          </p:cNvSpPr>
          <p:nvPr>
            <p:ph type="body" sz="half" idx="2"/>
          </p:nvPr>
        </p:nvSpPr>
        <p:spPr>
          <a:xfrm>
            <a:off x="167426" y="566671"/>
            <a:ext cx="3206839" cy="6078828"/>
          </a:xfrm>
        </p:spPr>
        <p:txBody>
          <a:bodyPr>
            <a:normAutofit fontScale="92500" lnSpcReduction="20000"/>
          </a:bodyPr>
          <a:lstStyle/>
          <a:p>
            <a:r>
              <a:rPr lang="ru-RU" dirty="0" smtClean="0"/>
              <a:t>«</a:t>
            </a:r>
            <a:r>
              <a:rPr lang="ru-RU" b="1" dirty="0" smtClean="0"/>
              <a:t>Плюсы</a:t>
            </a:r>
            <a:r>
              <a:rPr lang="ru-RU" dirty="0" smtClean="0"/>
              <a:t>: Активная программа. Дарят шоколадки.</a:t>
            </a:r>
          </a:p>
          <a:p>
            <a:r>
              <a:rPr lang="ru-RU" dirty="0" smtClean="0"/>
              <a:t>Интересные занятия. Добрые, веселые вожатые.</a:t>
            </a:r>
          </a:p>
          <a:p>
            <a:r>
              <a:rPr lang="ru-RU" dirty="0" smtClean="0"/>
              <a:t>Много развлечений. </a:t>
            </a:r>
          </a:p>
          <a:p>
            <a:r>
              <a:rPr lang="ru-RU" b="1" dirty="0" smtClean="0"/>
              <a:t>Минусы</a:t>
            </a:r>
            <a:r>
              <a:rPr lang="ru-RU" dirty="0" smtClean="0"/>
              <a:t>: Забирают телефон.</a:t>
            </a:r>
          </a:p>
          <a:p>
            <a:r>
              <a:rPr lang="ru-RU" b="1" dirty="0" smtClean="0"/>
              <a:t>Чтобы хотелось</a:t>
            </a:r>
            <a:r>
              <a:rPr lang="ru-RU" dirty="0" smtClean="0"/>
              <a:t>: Больше развлечений. Больше шоколада.</a:t>
            </a:r>
          </a:p>
          <a:p>
            <a:r>
              <a:rPr lang="ru-RU" dirty="0" smtClean="0"/>
              <a:t>В этом лагере я уже в третий раз. Каждую смену я уезжала и уезжала. Но, в этот раз я буду тут до конца».</a:t>
            </a:r>
          </a:p>
          <a:p>
            <a:r>
              <a:rPr lang="ru-RU" dirty="0" smtClean="0"/>
              <a:t>«В целом вся смена выдалась очень насыщенной. Было все: и экскурсии, и спорт, и поход. А, так же литературный вечер, дискотеки, просмотр фильмов… Очень понравилось работать в творческих мастерских. Благодаря им, открыла для себя много нового. Что не удалось? Даже не могу вспомнить. Многим не понравилось, что забирали телефон. Но я по этому поводу не «парилась». Считаю эту меру оправданной. Время, проведенное здесь, было временем совсем иной жизни. Я жила, как будто в другой реальности, в другой Вселенной. И эта вселенная заняла громадное место в моей жизни. Спасибо за дни, наполненные счастьем!»</a:t>
            </a:r>
            <a:endParaRPr lang="ru-RU" dirty="0"/>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4539" y="2202289"/>
            <a:ext cx="1392400" cy="2475379"/>
          </a:xfrm>
          <a:prstGeom prst="rect">
            <a:avLst/>
          </a:prstGeom>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59277" y="4754093"/>
            <a:ext cx="3117224" cy="2078149"/>
          </a:xfrm>
          <a:prstGeom prst="rect">
            <a:avLst/>
          </a:prstGeom>
        </p:spPr>
      </p:pic>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14539" y="4754093"/>
            <a:ext cx="3155861" cy="2103907"/>
          </a:xfrm>
          <a:prstGeom prst="rect">
            <a:avLst/>
          </a:prstGeom>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80367" y="4766076"/>
            <a:ext cx="1568943" cy="2091924"/>
          </a:xfrm>
          <a:prstGeom prst="rect">
            <a:avLst/>
          </a:prstGeom>
        </p:spPr>
      </p:pic>
      <p:pic>
        <p:nvPicPr>
          <p:cNvPr id="11" name="Рисунок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62435" y="2408351"/>
            <a:ext cx="3129565" cy="2086376"/>
          </a:xfrm>
          <a:prstGeom prst="rect">
            <a:avLst/>
          </a:prstGeom>
        </p:spPr>
      </p:pic>
      <p:pic>
        <p:nvPicPr>
          <p:cNvPr id="12" name="Рисунок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43849" y="2202289"/>
            <a:ext cx="1675029" cy="2512544"/>
          </a:xfrm>
          <a:prstGeom prst="rect">
            <a:avLst/>
          </a:prstGeom>
        </p:spPr>
      </p:pic>
      <p:pic>
        <p:nvPicPr>
          <p:cNvPr id="13" name="Рисунок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083424" y="232715"/>
            <a:ext cx="3068930" cy="2045953"/>
          </a:xfrm>
          <a:prstGeom prst="rect">
            <a:avLst/>
          </a:prstGeom>
        </p:spPr>
      </p:pic>
      <p:pic>
        <p:nvPicPr>
          <p:cNvPr id="15" name="Рисунок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070596" y="231904"/>
            <a:ext cx="2878714" cy="1919142"/>
          </a:xfrm>
          <a:prstGeom prst="rect">
            <a:avLst/>
          </a:prstGeom>
        </p:spPr>
      </p:pic>
      <p:pic>
        <p:nvPicPr>
          <p:cNvPr id="16" name="Рисунок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39758" y="312492"/>
            <a:ext cx="2636949" cy="1757966"/>
          </a:xfrm>
          <a:prstGeom prst="rect">
            <a:avLst/>
          </a:prstGeom>
        </p:spPr>
      </p:pic>
    </p:spTree>
    <p:extLst>
      <p:ext uri="{BB962C8B-B14F-4D97-AF65-F5344CB8AC3E}">
        <p14:creationId xmlns:p14="http://schemas.microsoft.com/office/powerpoint/2010/main" val="1281297122"/>
      </p:ext>
    </p:extLst>
  </p:cSld>
  <p:clrMapOvr>
    <a:masterClrMapping/>
  </p:clrMapOvr>
</p:sld>
</file>

<file path=ppt/theme/theme1.xml><?xml version="1.0" encoding="utf-8"?>
<a:theme xmlns:a="http://schemas.openxmlformats.org/drawingml/2006/main" name="Грань">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2196</TotalTime>
  <Words>2894</Words>
  <Application>Microsoft Office PowerPoint</Application>
  <PresentationFormat>Произвольный</PresentationFormat>
  <Paragraphs>71</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Грань</vt:lpstr>
      <vt:lpstr>Проект «Реабилитационный лагерь для детей с онкологическими заболеваниями и сиблингов» Программа летней  смены 17 июля -08 августа  2017 г. Участники смены 45 детей  (ЗОЛ «Галактика» Калужская область)  Совместный проект АНО реабилитации детей с онкологическими и гематологическими заболеваниями «Дети» (директор - М.А.Гусева), Лечебно-реабилитационного научного центра «Русское поле» (директор - А.Ф.Карелин) ФГБУ «Национальный медицинский исследовательский  центр детской гематологии, онкологии и иммунологии им. Дмитрия Рогачева» Минздрава России (директор - академик РАН, профессор А.Г.Румянцев, Центра Творчества «На Вадковском» Департамента труда и социальной защиты населения г. Москвы (директор - Ю.М.Лившиц). Партнеры: Благотворительный фонд К. Хабенского Спонсоры проекта: ООО "Каргилл" Группа компаний ПАТ GROUP АО «Стройтранснефтегаз» Заместитель председателя ОАО АКБ «Международный финансовый клуб» Красавцева Е.А. ООО «Ланит» ООО «Нестле Россия» Мы от всей души хотим поблагодарить всех наших партнеров и благотворителей, без которых проект реабилитационного лагеря не был бы осуществлен! </vt:lpstr>
      <vt:lpstr>Реабилитационный лагерь в «Галактике» - лето 2017</vt:lpstr>
      <vt:lpstr>Ребята пишут о лагере (стилистика оставлена авторская).</vt:lpstr>
      <vt:lpstr>Презентация PowerPoint</vt:lpstr>
      <vt:lpstr>Презентация PowerPoint</vt:lpstr>
      <vt:lpstr>Презентация PowerPoint</vt:lpstr>
      <vt:lpstr>Презентация PowerPoint</vt:lpstr>
      <vt:lpstr>Презентация PowerPoint</vt:lpstr>
      <vt:lpstr>Ребята о лагере.</vt:lpstr>
      <vt:lpstr>Презентация PowerPoint</vt:lpstr>
      <vt:lpstr>Презентация PowerPoint</vt:lpstr>
      <vt:lpstr>Презентация PowerPoint</vt:lpstr>
      <vt:lpstr>Презентация PowerPoint</vt:lpstr>
      <vt:lpstr>Ребята о лагере.</vt:lpstr>
      <vt:lpstr>Презентация PowerPoint</vt:lpstr>
      <vt:lpstr>Презентация PowerPoint</vt:lpstr>
      <vt:lpstr>Ребята о лагере.</vt:lpstr>
      <vt:lpstr>      До новых встреч!</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 Windows</dc:creator>
  <cp:lastModifiedBy>admin</cp:lastModifiedBy>
  <cp:revision>85</cp:revision>
  <dcterms:created xsi:type="dcterms:W3CDTF">2017-09-23T15:22:00Z</dcterms:created>
  <dcterms:modified xsi:type="dcterms:W3CDTF">2017-12-07T17:56:56Z</dcterms:modified>
</cp:coreProperties>
</file>